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771" r:id="rId1"/>
    <p:sldMasterId id="2147483773" r:id="rId2"/>
    <p:sldMasterId id="2147483775" r:id="rId3"/>
    <p:sldMasterId id="2147483784" r:id="rId4"/>
  </p:sldMasterIdLst>
  <p:notesMasterIdLst>
    <p:notesMasterId r:id="rId30"/>
  </p:notesMasterIdLst>
  <p:handoutMasterIdLst>
    <p:handoutMasterId r:id="rId31"/>
  </p:handoutMasterIdLst>
  <p:sldIdLst>
    <p:sldId id="4858" r:id="rId5"/>
    <p:sldId id="4791" r:id="rId6"/>
    <p:sldId id="4861" r:id="rId7"/>
    <p:sldId id="4864" r:id="rId8"/>
    <p:sldId id="4863" r:id="rId9"/>
    <p:sldId id="4860" r:id="rId10"/>
    <p:sldId id="4870" r:id="rId11"/>
    <p:sldId id="4866" r:id="rId12"/>
    <p:sldId id="4867" r:id="rId13"/>
    <p:sldId id="4868" r:id="rId14"/>
    <p:sldId id="4869" r:id="rId15"/>
    <p:sldId id="4871" r:id="rId16"/>
    <p:sldId id="4847" r:id="rId17"/>
    <p:sldId id="4818" r:id="rId18"/>
    <p:sldId id="4819" r:id="rId19"/>
    <p:sldId id="4848" r:id="rId20"/>
    <p:sldId id="4862" r:id="rId21"/>
    <p:sldId id="4859" r:id="rId22"/>
    <p:sldId id="4872" r:id="rId23"/>
    <p:sldId id="4834" r:id="rId24"/>
    <p:sldId id="4850" r:id="rId25"/>
    <p:sldId id="4827" r:id="rId26"/>
    <p:sldId id="4820" r:id="rId27"/>
    <p:sldId id="4842" r:id="rId28"/>
    <p:sldId id="4801" r:id="rId29"/>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FFFFFF"/>
    <a:srgbClr val="F2DCDB"/>
    <a:srgbClr val="00A9EA"/>
    <a:srgbClr val="942825"/>
    <a:srgbClr val="0070C0"/>
    <a:srgbClr val="00B050"/>
    <a:srgbClr val="C0504D"/>
    <a:srgbClr val="FFFF9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A8721E-8687-426B-A755-F9D970D0058A}" v="324" dt="2022-01-12T08:57:02.878"/>
    <p1510:client id="{488F7F95-3070-479E-BE48-CE20C00A7F10}" v="18" dt="2022-01-12T12:12:33.687"/>
    <p1510:client id="{794BB4F0-3D2D-4F7E-BF34-22DDADF40924}" v="5" dt="2022-01-12T06:57:45.498"/>
    <p1510:client id="{88C7BDAF-E5D9-41AB-B59D-AC8C0D338FD5}" v="44" dt="2022-01-12T08:46:11.550"/>
    <p1510:client id="{D2DFAD1C-306F-40FF-BE9C-B887C042C4F3}" v="117" dt="2022-01-12T04:41:31.453"/>
  </p1510:revLst>
</p1510:revInfo>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6192" autoAdjust="0"/>
  </p:normalViewPr>
  <p:slideViewPr>
    <p:cSldViewPr snapToGrid="0">
      <p:cViewPr varScale="1">
        <p:scale>
          <a:sx n="82" d="100"/>
          <a:sy n="82" d="100"/>
        </p:scale>
        <p:origin x="715" y="72"/>
      </p:cViewPr>
      <p:guideLst/>
    </p:cSldViewPr>
  </p:slideViewPr>
  <p:notesTextViewPr>
    <p:cViewPr>
      <p:scale>
        <a:sx n="1" d="1"/>
        <a:sy n="1" d="1"/>
      </p:scale>
      <p:origin x="0" y="0"/>
    </p:cViewPr>
  </p:notesTextViewPr>
  <p:notesViewPr>
    <p:cSldViewPr snapToGrid="0">
      <p:cViewPr varScale="1">
        <p:scale>
          <a:sx n="59" d="100"/>
          <a:sy n="59" d="100"/>
        </p:scale>
        <p:origin x="3293"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6120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97999" cy="550936"/>
          </a:xfrm>
          <a:prstGeom prst="rect">
            <a:avLst/>
          </a:prstGeom>
        </p:spPr>
        <p:txBody>
          <a:bodyPr vert="horz" lIns="102084" tIns="51042" rIns="102084" bIns="51042" rtlCol="0"/>
          <a:lstStyle>
            <a:lvl1pPr algn="l">
              <a:defRPr sz="1400"/>
            </a:lvl1pPr>
          </a:lstStyle>
          <a:p>
            <a:endParaRPr kumimoji="1" lang="ja-JP" altLang="en-US"/>
          </a:p>
        </p:txBody>
      </p:sp>
      <p:sp>
        <p:nvSpPr>
          <p:cNvPr id="3" name="日付プレースホルダー 2"/>
          <p:cNvSpPr>
            <a:spLocks noGrp="1"/>
          </p:cNvSpPr>
          <p:nvPr>
            <p:ph type="dt" idx="1"/>
          </p:nvPr>
        </p:nvSpPr>
        <p:spPr>
          <a:xfrm>
            <a:off x="3918859" y="0"/>
            <a:ext cx="2997999" cy="550936"/>
          </a:xfrm>
          <a:prstGeom prst="rect">
            <a:avLst/>
          </a:prstGeom>
        </p:spPr>
        <p:txBody>
          <a:bodyPr vert="horz" lIns="102084" tIns="51042" rIns="102084" bIns="51042" rtlCol="0"/>
          <a:lstStyle>
            <a:lvl1pPr algn="r">
              <a:defRPr sz="1400"/>
            </a:lvl1pPr>
          </a:lstStyle>
          <a:p>
            <a:fld id="{97233860-C7E0-4157-A6A3-A29EEE78119E}" type="datetimeFigureOut">
              <a:rPr kumimoji="1" lang="ja-JP" altLang="en-US" smtClean="0"/>
              <a:t>2022/1/13</a:t>
            </a:fld>
            <a:endParaRPr kumimoji="1" lang="ja-JP" altLang="en-US"/>
          </a:p>
        </p:txBody>
      </p:sp>
      <p:sp>
        <p:nvSpPr>
          <p:cNvPr id="4" name="スライド イメージ プレースホルダー 3"/>
          <p:cNvSpPr>
            <a:spLocks noGrp="1" noRot="1" noChangeAspect="1"/>
          </p:cNvSpPr>
          <p:nvPr>
            <p:ph type="sldImg" idx="2"/>
          </p:nvPr>
        </p:nvSpPr>
        <p:spPr>
          <a:xfrm>
            <a:off x="166688" y="1373188"/>
            <a:ext cx="6584950" cy="3705225"/>
          </a:xfrm>
          <a:prstGeom prst="rect">
            <a:avLst/>
          </a:prstGeom>
          <a:noFill/>
          <a:ln w="12700">
            <a:solidFill>
              <a:prstClr val="black"/>
            </a:solidFill>
          </a:ln>
        </p:spPr>
        <p:txBody>
          <a:bodyPr vert="horz" lIns="102084" tIns="51042" rIns="102084" bIns="51042" rtlCol="0" anchor="ctr"/>
          <a:lstStyle/>
          <a:p>
            <a:endParaRPr lang="ja-JP" altLang="en-US"/>
          </a:p>
        </p:txBody>
      </p:sp>
      <p:sp>
        <p:nvSpPr>
          <p:cNvPr id="5" name="ノート プレースホルダー 4"/>
          <p:cNvSpPr>
            <a:spLocks noGrp="1"/>
          </p:cNvSpPr>
          <p:nvPr>
            <p:ph type="body" sz="quarter" idx="3"/>
          </p:nvPr>
        </p:nvSpPr>
        <p:spPr>
          <a:xfrm>
            <a:off x="691846" y="5284404"/>
            <a:ext cx="5534767" cy="4323603"/>
          </a:xfrm>
          <a:prstGeom prst="rect">
            <a:avLst/>
          </a:prstGeom>
        </p:spPr>
        <p:txBody>
          <a:bodyPr vert="horz" lIns="102084" tIns="51042" rIns="102084" bIns="5104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0429645"/>
            <a:ext cx="2997999" cy="550935"/>
          </a:xfrm>
          <a:prstGeom prst="rect">
            <a:avLst/>
          </a:prstGeom>
        </p:spPr>
        <p:txBody>
          <a:bodyPr vert="horz" lIns="102084" tIns="51042" rIns="102084" bIns="51042"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3918859" y="10429645"/>
            <a:ext cx="2997999" cy="550935"/>
          </a:xfrm>
          <a:prstGeom prst="rect">
            <a:avLst/>
          </a:prstGeom>
        </p:spPr>
        <p:txBody>
          <a:bodyPr vert="horz" lIns="102084" tIns="51042" rIns="102084" bIns="51042" rtlCol="0" anchor="b"/>
          <a:lstStyle>
            <a:lvl1pPr algn="r">
              <a:defRPr sz="1400"/>
            </a:lvl1pPr>
          </a:lstStyle>
          <a:p>
            <a:fld id="{D42097CF-03F3-49AB-A139-418579D092E0}" type="slidenum">
              <a:rPr kumimoji="1" lang="ja-JP" altLang="en-US" smtClean="0"/>
              <a:t>‹#›</a:t>
            </a:fld>
            <a:endParaRPr kumimoji="1" lang="ja-JP" altLang="en-US"/>
          </a:p>
        </p:txBody>
      </p:sp>
    </p:spTree>
    <p:extLst>
      <p:ext uri="{BB962C8B-B14F-4D97-AF65-F5344CB8AC3E}">
        <p14:creationId xmlns:p14="http://schemas.microsoft.com/office/powerpoint/2010/main" val="37631911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049C2371-A1C4-4EE3-9F71-D91F3682A515}"/>
              </a:ext>
            </a:extLst>
          </p:cNvPr>
          <p:cNvSpPr>
            <a:spLocks noGrp="1"/>
          </p:cNvSpPr>
          <p:nvPr>
            <p:ph type="sldNum" sz="quarter" idx="4"/>
          </p:nvPr>
        </p:nvSpPr>
        <p:spPr>
          <a:xfrm>
            <a:off x="11308524" y="6636965"/>
            <a:ext cx="466442" cy="216000"/>
          </a:xfrm>
          <a:prstGeom prst="rect">
            <a:avLst/>
          </a:prstGeom>
        </p:spPr>
        <p:txBody>
          <a:bodyPr vert="horz" lIns="0" tIns="0" rIns="0" bIns="0" rtlCol="0" anchor="t"/>
          <a:lstStyle>
            <a:lvl1pPr algn="r">
              <a:defRPr sz="1000">
                <a:solidFill>
                  <a:schemeClr val="tx1"/>
                </a:solidFill>
                <a:latin typeface="Arial" panose="020B0604020202020204" pitchFamily="34" charset="0"/>
                <a:cs typeface="Arial" panose="020B0604020202020204" pitchFamily="34" charset="0"/>
              </a:defRPr>
            </a:lvl1pPr>
          </a:lstStyle>
          <a:p>
            <a:fld id="{C92AEC3B-1B01-4F65-A99B-ED99E1C5F9AA}" type="slidenum">
              <a:rPr kumimoji="1" lang="ja-JP" altLang="en-US" smtClean="0"/>
              <a:pPr/>
              <a:t>‹#›</a:t>
            </a:fld>
            <a:endParaRPr kumimoji="1" lang="ja-JP" altLang="en-US" dirty="0"/>
          </a:p>
        </p:txBody>
      </p:sp>
    </p:spTree>
    <p:extLst>
      <p:ext uri="{BB962C8B-B14F-4D97-AF65-F5344CB8AC3E}">
        <p14:creationId xmlns:p14="http://schemas.microsoft.com/office/powerpoint/2010/main" val="348748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74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23577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8A26A99-F377-4127-84B5-8BF573FAFB92}" type="datetimeFigureOut">
              <a:rPr kumimoji="1" lang="ja-JP" altLang="en-US" smtClean="0"/>
              <a:t>2022/1/13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054B7A-A0BD-4D4C-BA85-C9D6FCA3D020}" type="slidenum">
              <a:rPr kumimoji="1" lang="ja-JP" altLang="en-US" smtClean="0"/>
              <a:t>‹#›</a:t>
            </a:fld>
            <a:endParaRPr kumimoji="1" lang="ja-JP" altLang="en-US"/>
          </a:p>
        </p:txBody>
      </p:sp>
    </p:spTree>
    <p:extLst>
      <p:ext uri="{BB962C8B-B14F-4D97-AF65-F5344CB8AC3E}">
        <p14:creationId xmlns:p14="http://schemas.microsoft.com/office/powerpoint/2010/main" val="260397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049C2371-A1C4-4EE3-9F71-D91F3682A515}"/>
              </a:ext>
            </a:extLst>
          </p:cNvPr>
          <p:cNvSpPr>
            <a:spLocks noGrp="1"/>
          </p:cNvSpPr>
          <p:nvPr>
            <p:ph type="sldNum" sz="quarter" idx="4"/>
          </p:nvPr>
        </p:nvSpPr>
        <p:spPr>
          <a:xfrm>
            <a:off x="11308524" y="6636965"/>
            <a:ext cx="466442" cy="216000"/>
          </a:xfrm>
          <a:prstGeom prst="rect">
            <a:avLst/>
          </a:prstGeom>
        </p:spPr>
        <p:txBody>
          <a:bodyPr vert="horz" lIns="0" tIns="0" rIns="0" bIns="0" rtlCol="0" anchor="t"/>
          <a:lstStyle>
            <a:lvl1pPr algn="r">
              <a:defRPr sz="1000">
                <a:solidFill>
                  <a:schemeClr val="tx1"/>
                </a:solidFill>
                <a:latin typeface="Arial" panose="020B0604020202020204" pitchFamily="34" charset="0"/>
                <a:cs typeface="Arial" panose="020B0604020202020204" pitchFamily="34" charset="0"/>
              </a:defRPr>
            </a:lvl1pPr>
          </a:lstStyle>
          <a:p>
            <a:fld id="{C92AEC3B-1B01-4F65-A99B-ED99E1C5F9AA}" type="slidenum">
              <a:rPr kumimoji="1" lang="ja-JP" altLang="en-US" smtClean="0"/>
              <a:pPr/>
              <a:t>‹#›</a:t>
            </a:fld>
            <a:endParaRPr kumimoji="1" lang="ja-JP" altLang="en-US" dirty="0"/>
          </a:p>
        </p:txBody>
      </p:sp>
    </p:spTree>
    <p:extLst>
      <p:ext uri="{BB962C8B-B14F-4D97-AF65-F5344CB8AC3E}">
        <p14:creationId xmlns:p14="http://schemas.microsoft.com/office/powerpoint/2010/main" val="151902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049C2371-A1C4-4EE3-9F71-D91F3682A515}"/>
              </a:ext>
            </a:extLst>
          </p:cNvPr>
          <p:cNvSpPr>
            <a:spLocks noGrp="1"/>
          </p:cNvSpPr>
          <p:nvPr>
            <p:ph type="sldNum" sz="quarter" idx="4"/>
          </p:nvPr>
        </p:nvSpPr>
        <p:spPr>
          <a:xfrm>
            <a:off x="11308524" y="6636965"/>
            <a:ext cx="466442" cy="216000"/>
          </a:xfrm>
          <a:prstGeom prst="rect">
            <a:avLst/>
          </a:prstGeom>
        </p:spPr>
        <p:txBody>
          <a:bodyPr vert="horz" lIns="0" tIns="0" rIns="0" bIns="0" rtlCol="0" anchor="t"/>
          <a:lstStyle>
            <a:lvl1pPr algn="r">
              <a:defRPr sz="1000">
                <a:solidFill>
                  <a:schemeClr val="tx1"/>
                </a:solidFill>
                <a:latin typeface="Arial" panose="020B0604020202020204" pitchFamily="34" charset="0"/>
                <a:cs typeface="Arial" panose="020B0604020202020204" pitchFamily="34" charset="0"/>
              </a:defRPr>
            </a:lvl1pPr>
          </a:lstStyle>
          <a:p>
            <a:fld id="{C92AEC3B-1B01-4F65-A99B-ED99E1C5F9AA}" type="slidenum">
              <a:rPr kumimoji="1" lang="ja-JP" altLang="en-US" smtClean="0"/>
              <a:pPr/>
              <a:t>‹#›</a:t>
            </a:fld>
            <a:endParaRPr kumimoji="1" lang="ja-JP" altLang="en-US" dirty="0"/>
          </a:p>
        </p:txBody>
      </p:sp>
    </p:spTree>
    <p:extLst>
      <p:ext uri="{BB962C8B-B14F-4D97-AF65-F5344CB8AC3E}">
        <p14:creationId xmlns:p14="http://schemas.microsoft.com/office/powerpoint/2010/main" val="224736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5AFCF4-9732-46E5-B909-CD028EB2185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B4C86BA-C051-4360-BD88-0E0D2F6D97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001B1714-DE32-4FC7-8E5B-F6C17508601A}"/>
              </a:ext>
            </a:extLst>
          </p:cNvPr>
          <p:cNvSpPr>
            <a:spLocks noGrp="1"/>
          </p:cNvSpPr>
          <p:nvPr>
            <p:ph type="sldNum" sz="quarter" idx="12"/>
          </p:nvPr>
        </p:nvSpPr>
        <p:spPr/>
        <p:txBody>
          <a:bodyPr/>
          <a:lstStyle/>
          <a:p>
            <a:fld id="{888D080F-0EDD-4D4A-8FB1-1ACB12191EB2}" type="slidenum">
              <a:rPr kumimoji="1" lang="ja-JP" altLang="en-US" smtClean="0"/>
              <a:t>‹#›</a:t>
            </a:fld>
            <a:endParaRPr kumimoji="1" lang="ja-JP" altLang="en-US"/>
          </a:p>
        </p:txBody>
      </p:sp>
    </p:spTree>
    <p:extLst>
      <p:ext uri="{BB962C8B-B14F-4D97-AF65-F5344CB8AC3E}">
        <p14:creationId xmlns:p14="http://schemas.microsoft.com/office/powerpoint/2010/main" val="4359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Subtitle" type="tx">
  <p:cSld name="Title &amp; Subtitle">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66775" y="1152526"/>
            <a:ext cx="10448925" cy="2314575"/>
          </a:xfrm>
          <a:prstGeom prst="rect">
            <a:avLst/>
          </a:prstGeom>
          <a:noFill/>
          <a:ln>
            <a:noFill/>
          </a:ln>
        </p:spPr>
        <p:txBody>
          <a:bodyPr spcFirstLastPara="1" wrap="square" lIns="28575" tIns="28575" rIns="28575" bIns="28575" anchor="b" anchorCtr="0">
            <a:noAutofit/>
          </a:bodyPr>
          <a:lstStyle>
            <a:lvl1pPr lvl="0" algn="ctr">
              <a:lnSpc>
                <a:spcPct val="100000"/>
              </a:lnSpc>
              <a:spcBef>
                <a:spcPts val="0"/>
              </a:spcBef>
              <a:spcAft>
                <a:spcPts val="0"/>
              </a:spcAft>
              <a:buClr>
                <a:srgbClr val="000000"/>
              </a:buClr>
              <a:buSzPts val="4300"/>
              <a:buFont typeface="Gill Sans"/>
              <a:buNone/>
              <a:defRPr sz="5733">
                <a:latin typeface="Gill Sans"/>
                <a:ea typeface="Gill Sans"/>
                <a:cs typeface="Gill Sans"/>
                <a:sym typeface="Gill Sans"/>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56" name="Google Shape;56;p14"/>
          <p:cNvSpPr txBox="1">
            <a:spLocks noGrp="1"/>
          </p:cNvSpPr>
          <p:nvPr>
            <p:ph type="body" idx="1"/>
          </p:nvPr>
        </p:nvSpPr>
        <p:spPr>
          <a:xfrm>
            <a:off x="866775" y="3533775"/>
            <a:ext cx="10448925" cy="790575"/>
          </a:xfrm>
          <a:prstGeom prst="rect">
            <a:avLst/>
          </a:prstGeom>
          <a:noFill/>
          <a:ln>
            <a:noFill/>
          </a:ln>
        </p:spPr>
        <p:txBody>
          <a:bodyPr spcFirstLastPara="1" wrap="square" lIns="28575" tIns="28575" rIns="28575" bIns="28575" anchor="t" anchorCtr="0">
            <a:noAutofit/>
          </a:bodyPr>
          <a:lstStyle>
            <a:lvl1pPr marL="609585" lvl="0" indent="-304792" algn="ctr">
              <a:lnSpc>
                <a:spcPct val="100000"/>
              </a:lnSpc>
              <a:spcBef>
                <a:spcPts val="0"/>
              </a:spcBef>
              <a:spcAft>
                <a:spcPts val="0"/>
              </a:spcAft>
              <a:buClr>
                <a:srgbClr val="000000"/>
              </a:buClr>
              <a:buSzPts val="1800"/>
              <a:buFont typeface="Gill Sans"/>
              <a:buNone/>
              <a:defRPr sz="2400">
                <a:latin typeface="Gill Sans"/>
                <a:ea typeface="Gill Sans"/>
                <a:cs typeface="Gill Sans"/>
                <a:sym typeface="Gill Sans"/>
              </a:defRPr>
            </a:lvl1pPr>
            <a:lvl2pPr marL="1219170" lvl="1" indent="-304792" algn="ctr">
              <a:lnSpc>
                <a:spcPct val="100000"/>
              </a:lnSpc>
              <a:spcBef>
                <a:spcPts val="0"/>
              </a:spcBef>
              <a:spcAft>
                <a:spcPts val="0"/>
              </a:spcAft>
              <a:buClr>
                <a:srgbClr val="000000"/>
              </a:buClr>
              <a:buSzPts val="1800"/>
              <a:buFont typeface="Gill Sans"/>
              <a:buNone/>
              <a:defRPr sz="2400">
                <a:latin typeface="Gill Sans"/>
                <a:ea typeface="Gill Sans"/>
                <a:cs typeface="Gill Sans"/>
                <a:sym typeface="Gill Sans"/>
              </a:defRPr>
            </a:lvl2pPr>
            <a:lvl3pPr marL="1828754" lvl="2" indent="-304792" algn="ctr">
              <a:lnSpc>
                <a:spcPct val="100000"/>
              </a:lnSpc>
              <a:spcBef>
                <a:spcPts val="0"/>
              </a:spcBef>
              <a:spcAft>
                <a:spcPts val="0"/>
              </a:spcAft>
              <a:buClr>
                <a:srgbClr val="000000"/>
              </a:buClr>
              <a:buSzPts val="1800"/>
              <a:buFont typeface="Gill Sans"/>
              <a:buNone/>
              <a:defRPr sz="2400">
                <a:latin typeface="Gill Sans"/>
                <a:ea typeface="Gill Sans"/>
                <a:cs typeface="Gill Sans"/>
                <a:sym typeface="Gill Sans"/>
              </a:defRPr>
            </a:lvl3pPr>
            <a:lvl4pPr marL="2438339" lvl="3" indent="-304792" algn="ctr">
              <a:lnSpc>
                <a:spcPct val="100000"/>
              </a:lnSpc>
              <a:spcBef>
                <a:spcPts val="0"/>
              </a:spcBef>
              <a:spcAft>
                <a:spcPts val="0"/>
              </a:spcAft>
              <a:buClr>
                <a:srgbClr val="000000"/>
              </a:buClr>
              <a:buSzPts val="1800"/>
              <a:buFont typeface="Gill Sans"/>
              <a:buNone/>
              <a:defRPr sz="2400">
                <a:latin typeface="Gill Sans"/>
                <a:ea typeface="Gill Sans"/>
                <a:cs typeface="Gill Sans"/>
                <a:sym typeface="Gill Sans"/>
              </a:defRPr>
            </a:lvl4pPr>
            <a:lvl5pPr marL="3047924" lvl="4" indent="-304792" algn="ctr">
              <a:lnSpc>
                <a:spcPct val="100000"/>
              </a:lnSpc>
              <a:spcBef>
                <a:spcPts val="0"/>
              </a:spcBef>
              <a:spcAft>
                <a:spcPts val="0"/>
              </a:spcAft>
              <a:buClr>
                <a:srgbClr val="000000"/>
              </a:buClr>
              <a:buSzPts val="1800"/>
              <a:buFont typeface="Gill Sans"/>
              <a:buNone/>
              <a:defRPr sz="2400">
                <a:latin typeface="Gill Sans"/>
                <a:ea typeface="Gill Sans"/>
                <a:cs typeface="Gill Sans"/>
                <a:sym typeface="Gill Sans"/>
              </a:defRPr>
            </a:lvl5pPr>
            <a:lvl6pPr marL="3657509" lvl="5" indent="-347125" algn="l">
              <a:lnSpc>
                <a:spcPct val="100000"/>
              </a:lnSpc>
              <a:spcBef>
                <a:spcPts val="2933"/>
              </a:spcBef>
              <a:spcAft>
                <a:spcPts val="0"/>
              </a:spcAft>
              <a:buClr>
                <a:srgbClr val="000000"/>
              </a:buClr>
              <a:buSzPts val="500"/>
              <a:buChar char="•"/>
              <a:defRPr/>
            </a:lvl6pPr>
            <a:lvl7pPr marL="4267093" lvl="6" indent="-347125" algn="l">
              <a:lnSpc>
                <a:spcPct val="100000"/>
              </a:lnSpc>
              <a:spcBef>
                <a:spcPts val="2933"/>
              </a:spcBef>
              <a:spcAft>
                <a:spcPts val="0"/>
              </a:spcAft>
              <a:buClr>
                <a:srgbClr val="000000"/>
              </a:buClr>
              <a:buSzPts val="500"/>
              <a:buChar char="•"/>
              <a:defRPr/>
            </a:lvl7pPr>
            <a:lvl8pPr marL="4876678" lvl="7" indent="-347125" algn="l">
              <a:lnSpc>
                <a:spcPct val="100000"/>
              </a:lnSpc>
              <a:spcBef>
                <a:spcPts val="2933"/>
              </a:spcBef>
              <a:spcAft>
                <a:spcPts val="0"/>
              </a:spcAft>
              <a:buClr>
                <a:srgbClr val="000000"/>
              </a:buClr>
              <a:buSzPts val="500"/>
              <a:buChar char="•"/>
              <a:defRPr/>
            </a:lvl8pPr>
            <a:lvl9pPr marL="5486263" lvl="8" indent="-347125" algn="l">
              <a:lnSpc>
                <a:spcPct val="100000"/>
              </a:lnSpc>
              <a:spcBef>
                <a:spcPts val="2933"/>
              </a:spcBef>
              <a:spcAft>
                <a:spcPts val="0"/>
              </a:spcAft>
              <a:buClr>
                <a:srgbClr val="000000"/>
              </a:buClr>
              <a:buSzPts val="500"/>
              <a:buChar char="•"/>
              <a:defRPr/>
            </a:lvl9pPr>
          </a:lstStyle>
          <a:p>
            <a:endParaRPr/>
          </a:p>
        </p:txBody>
      </p:sp>
      <p:sp>
        <p:nvSpPr>
          <p:cNvPr id="57" name="Google Shape;57;p14"/>
          <p:cNvSpPr txBox="1">
            <a:spLocks noGrp="1"/>
          </p:cNvSpPr>
          <p:nvPr>
            <p:ph type="sldNum" idx="12"/>
          </p:nvPr>
        </p:nvSpPr>
        <p:spPr>
          <a:xfrm>
            <a:off x="5972175" y="6515100"/>
            <a:ext cx="234951" cy="254000"/>
          </a:xfrm>
          <a:prstGeom prst="rect">
            <a:avLst/>
          </a:prstGeom>
          <a:noFill/>
          <a:ln>
            <a:noFill/>
          </a:ln>
        </p:spPr>
        <p:txBody>
          <a:bodyPr spcFirstLastPara="1" wrap="square" lIns="28575" tIns="28575" rIns="28575" bIns="28575" anchor="t" anchorCtr="0">
            <a:noAutofit/>
          </a:bodyPr>
          <a:lstStyle>
            <a:lvl1pPr marL="0" lvl="0"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1pPr>
            <a:lvl2pPr marL="0" lvl="1"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2pPr>
            <a:lvl3pPr marL="0" lvl="2"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3pPr>
            <a:lvl4pPr marL="0" lvl="3"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4pPr>
            <a:lvl5pPr marL="0" lvl="4"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5pPr>
            <a:lvl6pPr marL="0" lvl="5"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6pPr>
            <a:lvl7pPr marL="0" lvl="6"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7pPr>
            <a:lvl8pPr marL="0" lvl="7"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8pPr>
            <a:lvl9pPr marL="0" lvl="8"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9pPr>
          </a:lstStyle>
          <a:p>
            <a:fld id="{00000000-1234-1234-1234-123412341234}" type="slidenum">
              <a:rPr lang="en" smtClean="0"/>
              <a:pPr/>
              <a:t>‹#›</a:t>
            </a:fld>
            <a:endParaRPr lang="en" sz="1200">
              <a:solidFill>
                <a:srgbClr val="000000"/>
              </a:solidFill>
            </a:endParaRPr>
          </a:p>
        </p:txBody>
      </p:sp>
    </p:spTree>
    <p:extLst>
      <p:ext uri="{BB962C8B-B14F-4D97-AF65-F5344CB8AC3E}">
        <p14:creationId xmlns:p14="http://schemas.microsoft.com/office/powerpoint/2010/main" val="258463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oto + Fulltex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solidFill>
            <a:srgbClr val="C4BEC5"/>
          </a:solidFill>
        </p:spPr>
        <p:txBody>
          <a:bodyPr anchor="ctr"/>
          <a:lstStyle>
            <a:lvl1pPr marL="0" indent="0" algn="ctr">
              <a:buNone/>
              <a:defRPr>
                <a:solidFill>
                  <a:srgbClr val="575A5D"/>
                </a:solidFill>
              </a:defRPr>
            </a:lvl1pPr>
          </a:lstStyle>
          <a:p>
            <a:r>
              <a:rPr lang="et-EE" err="1"/>
              <a:t>Click</a:t>
            </a:r>
            <a:r>
              <a:rPr lang="et-EE"/>
              <a:t> </a:t>
            </a:r>
            <a:r>
              <a:rPr lang="et-EE" err="1"/>
              <a:t>to</a:t>
            </a:r>
            <a:r>
              <a:rPr lang="et-EE"/>
              <a:t> </a:t>
            </a:r>
            <a:r>
              <a:rPr lang="et-EE" err="1"/>
              <a:t>add</a:t>
            </a:r>
            <a:r>
              <a:rPr lang="et-EE"/>
              <a:t> </a:t>
            </a:r>
            <a:r>
              <a:rPr lang="et-EE" err="1"/>
              <a:t>picture</a:t>
            </a:r>
            <a:endParaRPr lang="en-GB"/>
          </a:p>
        </p:txBody>
      </p:sp>
      <p:sp>
        <p:nvSpPr>
          <p:cNvPr id="2" name="Title 1"/>
          <p:cNvSpPr>
            <a:spLocks noGrp="1"/>
          </p:cNvSpPr>
          <p:nvPr>
            <p:ph type="title"/>
          </p:nvPr>
        </p:nvSpPr>
        <p:spPr>
          <a:xfrm>
            <a:off x="623888" y="658801"/>
            <a:ext cx="6119812" cy="9699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8" y="1628774"/>
            <a:ext cx="4824412" cy="1800225"/>
          </a:xfrm>
        </p:spPr>
        <p:txBody>
          <a:bodyPr anchor="t"/>
          <a:lstStyle>
            <a:lvl1pPr marL="0" indent="0">
              <a:buNone/>
              <a:defRPr sz="2200">
                <a:solidFill>
                  <a:schemeClr val="bg1"/>
                </a:solidFill>
              </a:defRPr>
            </a:lvl1pPr>
          </a:lstStyle>
          <a:p>
            <a:pPr lvl="0"/>
            <a:r>
              <a:rPr lang="en-GB" dirty="0"/>
              <a:t>Click to edit Master subtitle style</a:t>
            </a:r>
          </a:p>
        </p:txBody>
      </p:sp>
      <p:sp>
        <p:nvSpPr>
          <p:cNvPr id="8" name="Text Placeholder 7"/>
          <p:cNvSpPr>
            <a:spLocks noGrp="1"/>
          </p:cNvSpPr>
          <p:nvPr>
            <p:ph type="body" sz="quarter" idx="12" hasCustomPrompt="1"/>
          </p:nvPr>
        </p:nvSpPr>
        <p:spPr>
          <a:xfrm>
            <a:off x="11677650" y="3429000"/>
            <a:ext cx="250824" cy="2808288"/>
          </a:xfrm>
        </p:spPr>
        <p:txBody>
          <a:bodyPr vert="vert270" bIns="0"/>
          <a:lstStyle>
            <a:lvl1pPr marL="0" indent="0">
              <a:buNone/>
              <a:defRPr sz="800">
                <a:solidFill>
                  <a:schemeClr val="bg1"/>
                </a:solidFill>
              </a:defRPr>
            </a:lvl1pPr>
            <a:lvl2pPr marL="180975" indent="0">
              <a:buNone/>
              <a:defRPr sz="800"/>
            </a:lvl2pPr>
            <a:lvl3pPr marL="361950" indent="0">
              <a:buNone/>
              <a:defRPr sz="800"/>
            </a:lvl3pPr>
            <a:lvl4pPr marL="542925" indent="0">
              <a:buNone/>
              <a:defRPr sz="800"/>
            </a:lvl4pPr>
            <a:lvl5pPr marL="714375" indent="0">
              <a:buNone/>
              <a:defRPr sz="800"/>
            </a:lvl5pPr>
          </a:lstStyle>
          <a:p>
            <a:pPr lvl="0"/>
            <a:r>
              <a:rPr lang="en-US" dirty="0"/>
              <a:t>©</a:t>
            </a:r>
            <a:r>
              <a:rPr lang="et-EE" dirty="0"/>
              <a:t> </a:t>
            </a:r>
            <a:r>
              <a:rPr lang="et-EE" dirty="0" err="1"/>
              <a:t>Copyright</a:t>
            </a:r>
            <a:endParaRPr lang="en-GB" dirty="0"/>
          </a:p>
        </p:txBody>
      </p:sp>
      <p:sp>
        <p:nvSpPr>
          <p:cNvPr id="5" name="Content Placeholder 4"/>
          <p:cNvSpPr>
            <a:spLocks noGrp="1"/>
          </p:cNvSpPr>
          <p:nvPr>
            <p:ph sz="quarter" idx="13"/>
          </p:nvPr>
        </p:nvSpPr>
        <p:spPr>
          <a:xfrm>
            <a:off x="623888" y="4371975"/>
            <a:ext cx="4824412" cy="2486025"/>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989907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tmplLst>
          <p:tmpl>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5" grpId="0">
        <p:tmplLst>
          <p:tmpl>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6054B7A-A0BD-4D4C-BA85-C9D6FCA3D020}" type="slidenum">
              <a:rPr kumimoji="1" lang="ja-JP" altLang="en-US" smtClean="0"/>
              <a:t>‹#›</a:t>
            </a:fld>
            <a:endParaRPr kumimoji="1" lang="ja-JP" altLang="en-US"/>
          </a:p>
        </p:txBody>
      </p:sp>
    </p:spTree>
    <p:extLst>
      <p:ext uri="{BB962C8B-B14F-4D97-AF65-F5344CB8AC3E}">
        <p14:creationId xmlns:p14="http://schemas.microsoft.com/office/powerpoint/2010/main" val="65333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367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3B86621A-23C7-492F-8D99-3BC2436B277A}"/>
              </a:ext>
            </a:extLst>
          </p:cNvPr>
          <p:cNvSpPr>
            <a:spLocks noGrp="1"/>
          </p:cNvSpPr>
          <p:nvPr>
            <p:ph type="sldNum" sz="quarter" idx="4"/>
          </p:nvPr>
        </p:nvSpPr>
        <p:spPr>
          <a:xfrm>
            <a:off x="11308524" y="6636965"/>
            <a:ext cx="466442" cy="216000"/>
          </a:xfrm>
          <a:prstGeom prst="rect">
            <a:avLst/>
          </a:prstGeom>
        </p:spPr>
        <p:txBody>
          <a:bodyPr vert="horz" lIns="0" tIns="0" rIns="0" bIns="0" rtlCol="0" anchor="t"/>
          <a:lstStyle>
            <a:lvl1pPr algn="r">
              <a:defRPr sz="1000">
                <a:solidFill>
                  <a:schemeClr val="tx1"/>
                </a:solidFill>
                <a:latin typeface="Arial" panose="020B0604020202020204" pitchFamily="34" charset="0"/>
                <a:cs typeface="Arial" panose="020B0604020202020204" pitchFamily="34" charset="0"/>
              </a:defRPr>
            </a:lvl1pPr>
          </a:lstStyle>
          <a:p>
            <a:fld id="{C92AEC3B-1B01-4F65-A99B-ED99E1C5F9AA}" type="slidenum">
              <a:rPr kumimoji="1" lang="ja-JP" altLang="en-US" smtClean="0"/>
              <a:pPr/>
              <a:t>‹#›</a:t>
            </a:fld>
            <a:endParaRPr kumimoji="1" lang="ja-JP" altLang="en-US" dirty="0"/>
          </a:p>
        </p:txBody>
      </p:sp>
      <p:sp>
        <p:nvSpPr>
          <p:cNvPr id="11" name="Rectangle 19">
            <a:extLst>
              <a:ext uri="{FF2B5EF4-FFF2-40B4-BE49-F238E27FC236}">
                <a16:creationId xmlns:a16="http://schemas.microsoft.com/office/drawing/2014/main" id="{98999868-7F60-49E9-8154-93BECE1378F6}"/>
              </a:ext>
            </a:extLst>
          </p:cNvPr>
          <p:cNvSpPr/>
          <p:nvPr userDrawn="1"/>
        </p:nvSpPr>
        <p:spPr>
          <a:xfrm>
            <a:off x="9016553" y="6639028"/>
            <a:ext cx="2380590" cy="138499"/>
          </a:xfrm>
          <a:prstGeom prst="rect">
            <a:avLst/>
          </a:prstGeom>
        </p:spPr>
        <p:txBody>
          <a:bodyPr wrap="square" lIns="0" tIns="0" rIns="0" bIns="0">
            <a:spAutoFit/>
          </a:bodyPr>
          <a:lstStyle/>
          <a:p>
            <a:pPr algn="r"/>
            <a:r>
              <a:rPr lang="en-US" sz="900" dirty="0">
                <a:solidFill>
                  <a:schemeClr val="tx1"/>
                </a:solidFill>
                <a:latin typeface="Arial" panose="020B0604020202020204" pitchFamily="34" charset="0"/>
                <a:cs typeface="Arial" panose="020B0604020202020204" pitchFamily="34" charset="0"/>
              </a:rPr>
              <a:t> © 20</a:t>
            </a:r>
            <a:r>
              <a:rPr lang="en-US" altLang="ja-JP" sz="900" dirty="0">
                <a:solidFill>
                  <a:schemeClr val="tx1"/>
                </a:solidFill>
                <a:latin typeface="Arial" panose="020B0604020202020204" pitchFamily="34" charset="0"/>
                <a:cs typeface="Arial" panose="020B0604020202020204" pitchFamily="34" charset="0"/>
              </a:rPr>
              <a:t>20</a:t>
            </a:r>
            <a:r>
              <a:rPr lang="en-US" sz="900" dirty="0">
                <a:solidFill>
                  <a:schemeClr val="tx1"/>
                </a:solidFill>
                <a:latin typeface="Arial" panose="020B0604020202020204" pitchFamily="34" charset="0"/>
                <a:cs typeface="Arial" panose="020B0604020202020204" pitchFamily="34" charset="0"/>
              </a:rPr>
              <a:t> </a:t>
            </a:r>
            <a:r>
              <a:rPr lang="en-US" altLang="ja-JP" sz="900" dirty="0">
                <a:solidFill>
                  <a:schemeClr val="tx1"/>
                </a:solidFill>
                <a:latin typeface="Arial" panose="020B0604020202020204" pitchFamily="34" charset="0"/>
                <a:cs typeface="Arial" panose="020B0604020202020204" pitchFamily="34" charset="0"/>
              </a:rPr>
              <a:t>OZ</a:t>
            </a:r>
            <a:r>
              <a:rPr lang="en-US" altLang="ja-JP" sz="900" dirty="0">
                <a:solidFill>
                  <a:schemeClr val="tx1"/>
                </a:solidFill>
                <a:latin typeface="Arial" panose="020B0604020202020204" pitchFamily="34" charset="0"/>
                <a:ea typeface="BIZ UD明朝 Medium" panose="02020500000000000000" pitchFamily="17" charset="-128"/>
                <a:cs typeface="Arial" panose="020B0604020202020204" pitchFamily="34" charset="0"/>
              </a:rPr>
              <a:t>1</a:t>
            </a:r>
            <a:r>
              <a:rPr lang="en-US" sz="900" dirty="0">
                <a:solidFill>
                  <a:schemeClr val="tx1"/>
                </a:solidFill>
                <a:latin typeface="Arial" panose="020B0604020202020204" pitchFamily="34" charset="0"/>
                <a:cs typeface="Arial" panose="020B0604020202020204" pitchFamily="34" charset="0"/>
              </a:rPr>
              <a:t> Corp. All Right</a:t>
            </a:r>
            <a:r>
              <a:rPr lang="en-US" altLang="ja-JP" sz="900" dirty="0">
                <a:solidFill>
                  <a:schemeClr val="tx1"/>
                </a:solidFill>
                <a:latin typeface="Arial" panose="020B0604020202020204" pitchFamily="34" charset="0"/>
                <a:cs typeface="Arial" panose="020B0604020202020204" pitchFamily="34" charset="0"/>
              </a:rPr>
              <a:t>s</a:t>
            </a:r>
            <a:r>
              <a:rPr lang="en-US" sz="900" dirty="0">
                <a:solidFill>
                  <a:schemeClr val="tx1"/>
                </a:solidFill>
                <a:latin typeface="Arial" panose="020B0604020202020204" pitchFamily="34" charset="0"/>
                <a:cs typeface="Arial" panose="020B0604020202020204" pitchFamily="34" charset="0"/>
              </a:rPr>
              <a:t> Reserved. </a:t>
            </a:r>
          </a:p>
        </p:txBody>
      </p:sp>
      <p:grpSp>
        <p:nvGrpSpPr>
          <p:cNvPr id="14" name="グループ化 13">
            <a:extLst>
              <a:ext uri="{FF2B5EF4-FFF2-40B4-BE49-F238E27FC236}">
                <a16:creationId xmlns:a16="http://schemas.microsoft.com/office/drawing/2014/main" id="{2A8044DB-6BFB-4361-A8BF-751DDEAECD87}"/>
              </a:ext>
            </a:extLst>
          </p:cNvPr>
          <p:cNvGrpSpPr/>
          <p:nvPr userDrawn="1"/>
        </p:nvGrpSpPr>
        <p:grpSpPr>
          <a:xfrm>
            <a:off x="360000" y="6602240"/>
            <a:ext cx="1080000" cy="164496"/>
            <a:chOff x="360000" y="6552000"/>
            <a:chExt cx="1080000" cy="164496"/>
          </a:xfrm>
        </p:grpSpPr>
        <p:sp>
          <p:nvSpPr>
            <p:cNvPr id="12" name="Rectangle 21">
              <a:extLst>
                <a:ext uri="{FF2B5EF4-FFF2-40B4-BE49-F238E27FC236}">
                  <a16:creationId xmlns:a16="http://schemas.microsoft.com/office/drawing/2014/main" id="{16CABE9F-A490-4860-B480-58D296620B67}"/>
                </a:ext>
              </a:extLst>
            </p:cNvPr>
            <p:cNvSpPr/>
            <p:nvPr userDrawn="1"/>
          </p:nvSpPr>
          <p:spPr>
            <a:xfrm>
              <a:off x="417035" y="6567404"/>
              <a:ext cx="965930" cy="138499"/>
            </a:xfrm>
            <a:prstGeom prst="rect">
              <a:avLst/>
            </a:prstGeom>
          </p:spPr>
          <p:txBody>
            <a:bodyPr wrap="square" lIns="0" tIns="0" rIns="0" bIns="0">
              <a:spAutoFit/>
            </a:bodyPr>
            <a:lstStyle/>
            <a:p>
              <a:pPr algn="ctr"/>
              <a:r>
                <a:rPr lang="en-US" sz="900" dirty="0">
                  <a:solidFill>
                    <a:srgbClr val="942825"/>
                  </a:solidFill>
                  <a:latin typeface="Arial" panose="020B0604020202020204" pitchFamily="34" charset="0"/>
                  <a:cs typeface="Arial" panose="020B0604020202020204" pitchFamily="34" charset="0"/>
                </a:rPr>
                <a:t>CONFIDENTIAL</a:t>
              </a:r>
            </a:p>
          </p:txBody>
        </p:sp>
        <p:sp>
          <p:nvSpPr>
            <p:cNvPr id="13" name="Rectangle 22">
              <a:extLst>
                <a:ext uri="{FF2B5EF4-FFF2-40B4-BE49-F238E27FC236}">
                  <a16:creationId xmlns:a16="http://schemas.microsoft.com/office/drawing/2014/main" id="{68102C0C-67A2-4F91-9688-CEC49E89E424}"/>
                </a:ext>
              </a:extLst>
            </p:cNvPr>
            <p:cNvSpPr/>
            <p:nvPr userDrawn="1"/>
          </p:nvSpPr>
          <p:spPr>
            <a:xfrm>
              <a:off x="360000" y="6552000"/>
              <a:ext cx="1080000" cy="164496"/>
            </a:xfrm>
            <a:prstGeom prst="rect">
              <a:avLst/>
            </a:prstGeom>
            <a:noFill/>
            <a:ln w="3175" cmpd="sng">
              <a:solidFill>
                <a:srgbClr val="9428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p:txBody>
        </p:sp>
      </p:grpSp>
      <p:pic>
        <p:nvPicPr>
          <p:cNvPr id="8" name="図 7">
            <a:extLst>
              <a:ext uri="{FF2B5EF4-FFF2-40B4-BE49-F238E27FC236}">
                <a16:creationId xmlns:a16="http://schemas.microsoft.com/office/drawing/2014/main" id="{29070D05-32F5-4193-8E72-D78E318189E9}"/>
              </a:ext>
            </a:extLst>
          </p:cNvPr>
          <p:cNvPicPr>
            <a:picLocks noChangeAspect="1"/>
          </p:cNvPicPr>
          <p:nvPr userDrawn="1"/>
        </p:nvPicPr>
        <p:blipFill rotWithShape="1">
          <a:blip r:embed="rId5" cstate="email">
            <a:alphaModFix amt="30000"/>
            <a:extLst>
              <a:ext uri="{28A0092B-C50C-407E-A947-70E740481C1C}">
                <a14:useLocalDpi xmlns:a14="http://schemas.microsoft.com/office/drawing/2010/main"/>
              </a:ext>
            </a:extLst>
          </a:blip>
          <a:srcRect l="16731" t="24434" r="38212" b="31810"/>
          <a:stretch/>
        </p:blipFill>
        <p:spPr>
          <a:xfrm>
            <a:off x="780384" y="2385848"/>
            <a:ext cx="2144110" cy="1839311"/>
          </a:xfrm>
          <a:prstGeom prst="rect">
            <a:avLst/>
          </a:prstGeom>
        </p:spPr>
      </p:pic>
    </p:spTree>
    <p:extLst>
      <p:ext uri="{BB962C8B-B14F-4D97-AF65-F5344CB8AC3E}">
        <p14:creationId xmlns:p14="http://schemas.microsoft.com/office/powerpoint/2010/main" val="326284197"/>
      </p:ext>
    </p:extLst>
  </p:cSld>
  <p:clrMap bg1="lt1" tx1="dk1" bg2="lt2" tx2="dk2" accent1="accent1" accent2="accent2" accent3="accent3" accent4="accent4" accent5="accent5" accent6="accent6" hlink="hlink" folHlink="folHlink"/>
  <p:sldLayoutIdLst>
    <p:sldLayoutId id="2147483772" r:id="rId1"/>
    <p:sldLayoutId id="2147483790"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18">
            <a:extLst>
              <a:ext uri="{FF2B5EF4-FFF2-40B4-BE49-F238E27FC236}">
                <a16:creationId xmlns:a16="http://schemas.microsoft.com/office/drawing/2014/main" id="{14F39177-0A4C-4172-B2FE-7C222A1A75D8}"/>
              </a:ext>
            </a:extLst>
          </p:cNvPr>
          <p:cNvSpPr/>
          <p:nvPr userDrawn="1"/>
        </p:nvSpPr>
        <p:spPr>
          <a:xfrm>
            <a:off x="0" y="6534151"/>
            <a:ext cx="8964000" cy="328083"/>
          </a:xfrm>
          <a:prstGeom prst="rect">
            <a:avLst/>
          </a:prstGeom>
          <a:solidFill>
            <a:srgbClr val="942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p:txBody>
      </p:sp>
      <p:sp>
        <p:nvSpPr>
          <p:cNvPr id="10" name="Rectangle 20">
            <a:extLst>
              <a:ext uri="{FF2B5EF4-FFF2-40B4-BE49-F238E27FC236}">
                <a16:creationId xmlns:a16="http://schemas.microsoft.com/office/drawing/2014/main" id="{0E5D7B32-2E22-4450-81FC-89A605535783}"/>
              </a:ext>
            </a:extLst>
          </p:cNvPr>
          <p:cNvSpPr/>
          <p:nvPr userDrawn="1"/>
        </p:nvSpPr>
        <p:spPr>
          <a:xfrm>
            <a:off x="8963999" y="6534150"/>
            <a:ext cx="3236463" cy="329938"/>
          </a:xfrm>
          <a:prstGeom prst="rect">
            <a:avLst/>
          </a:prstGeom>
          <a:solidFill>
            <a:srgbClr val="DDD9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a:p>
            <a:pPr algn="ctr"/>
            <a:endParaRPr lang="en-US" sz="1000">
              <a:solidFill>
                <a:schemeClr val="bg1"/>
              </a:solidFill>
            </a:endParaRPr>
          </a:p>
        </p:txBody>
      </p:sp>
      <p:sp>
        <p:nvSpPr>
          <p:cNvPr id="6" name="スライド番号プレースホルダー 5">
            <a:extLst>
              <a:ext uri="{FF2B5EF4-FFF2-40B4-BE49-F238E27FC236}">
                <a16:creationId xmlns:a16="http://schemas.microsoft.com/office/drawing/2014/main" id="{3B86621A-23C7-492F-8D99-3BC2436B277A}"/>
              </a:ext>
            </a:extLst>
          </p:cNvPr>
          <p:cNvSpPr>
            <a:spLocks noGrp="1"/>
          </p:cNvSpPr>
          <p:nvPr>
            <p:ph type="sldNum" sz="quarter" idx="4"/>
          </p:nvPr>
        </p:nvSpPr>
        <p:spPr>
          <a:xfrm>
            <a:off x="11308524" y="6636965"/>
            <a:ext cx="466442" cy="216000"/>
          </a:xfrm>
          <a:prstGeom prst="rect">
            <a:avLst/>
          </a:prstGeom>
        </p:spPr>
        <p:txBody>
          <a:bodyPr vert="horz" lIns="0" tIns="0" rIns="0" bIns="0" rtlCol="0" anchor="t"/>
          <a:lstStyle>
            <a:lvl1pPr algn="r">
              <a:defRPr sz="1000">
                <a:solidFill>
                  <a:schemeClr val="tx1"/>
                </a:solidFill>
                <a:latin typeface="Arial" panose="020B0604020202020204" pitchFamily="34" charset="0"/>
                <a:cs typeface="Arial" panose="020B0604020202020204" pitchFamily="34" charset="0"/>
              </a:defRPr>
            </a:lvl1pPr>
          </a:lstStyle>
          <a:p>
            <a:fld id="{C92AEC3B-1B01-4F65-A99B-ED99E1C5F9AA}" type="slidenum">
              <a:rPr kumimoji="1" lang="ja-JP" altLang="en-US" smtClean="0"/>
              <a:pPr/>
              <a:t>‹#›</a:t>
            </a:fld>
            <a:endParaRPr kumimoji="1" lang="ja-JP" altLang="en-US" dirty="0"/>
          </a:p>
        </p:txBody>
      </p:sp>
      <p:sp>
        <p:nvSpPr>
          <p:cNvPr id="11" name="Rectangle 19">
            <a:extLst>
              <a:ext uri="{FF2B5EF4-FFF2-40B4-BE49-F238E27FC236}">
                <a16:creationId xmlns:a16="http://schemas.microsoft.com/office/drawing/2014/main" id="{98999868-7F60-49E9-8154-93BECE1378F6}"/>
              </a:ext>
            </a:extLst>
          </p:cNvPr>
          <p:cNvSpPr/>
          <p:nvPr userDrawn="1"/>
        </p:nvSpPr>
        <p:spPr>
          <a:xfrm>
            <a:off x="9016553" y="6639028"/>
            <a:ext cx="2380590" cy="138499"/>
          </a:xfrm>
          <a:prstGeom prst="rect">
            <a:avLst/>
          </a:prstGeom>
        </p:spPr>
        <p:txBody>
          <a:bodyPr wrap="square" lIns="0" tIns="0" rIns="0" bIns="0">
            <a:spAutoFit/>
          </a:bodyPr>
          <a:lstStyle/>
          <a:p>
            <a:pPr algn="r"/>
            <a:r>
              <a:rPr lang="en-US" sz="900" dirty="0">
                <a:solidFill>
                  <a:schemeClr val="tx1"/>
                </a:solidFill>
                <a:latin typeface="Arial" panose="020B0604020202020204" pitchFamily="34" charset="0"/>
                <a:cs typeface="Arial" panose="020B0604020202020204" pitchFamily="34" charset="0"/>
              </a:rPr>
              <a:t> © 20</a:t>
            </a:r>
            <a:r>
              <a:rPr lang="en-US" altLang="ja-JP" sz="900" dirty="0">
                <a:solidFill>
                  <a:schemeClr val="tx1"/>
                </a:solidFill>
                <a:latin typeface="Arial" panose="020B0604020202020204" pitchFamily="34" charset="0"/>
                <a:cs typeface="Arial" panose="020B0604020202020204" pitchFamily="34" charset="0"/>
              </a:rPr>
              <a:t>20</a:t>
            </a:r>
            <a:r>
              <a:rPr lang="en-US" sz="900" dirty="0">
                <a:solidFill>
                  <a:schemeClr val="tx1"/>
                </a:solidFill>
                <a:latin typeface="Arial" panose="020B0604020202020204" pitchFamily="34" charset="0"/>
                <a:cs typeface="Arial" panose="020B0604020202020204" pitchFamily="34" charset="0"/>
              </a:rPr>
              <a:t> </a:t>
            </a:r>
            <a:r>
              <a:rPr lang="en-US" altLang="ja-JP" sz="900" dirty="0">
                <a:solidFill>
                  <a:schemeClr val="tx1"/>
                </a:solidFill>
                <a:latin typeface="Arial" panose="020B0604020202020204" pitchFamily="34" charset="0"/>
                <a:cs typeface="Arial" panose="020B0604020202020204" pitchFamily="34" charset="0"/>
              </a:rPr>
              <a:t>OZ</a:t>
            </a:r>
            <a:r>
              <a:rPr lang="en-US" altLang="ja-JP" sz="900" dirty="0">
                <a:solidFill>
                  <a:schemeClr val="tx1"/>
                </a:solidFill>
                <a:latin typeface="Arial" panose="020B0604020202020204" pitchFamily="34" charset="0"/>
                <a:ea typeface="BIZ UD明朝 Medium" panose="02020500000000000000" pitchFamily="17" charset="-128"/>
                <a:cs typeface="Arial" panose="020B0604020202020204" pitchFamily="34" charset="0"/>
              </a:rPr>
              <a:t>1</a:t>
            </a:r>
            <a:r>
              <a:rPr lang="en-US" sz="900" dirty="0">
                <a:solidFill>
                  <a:schemeClr val="tx1"/>
                </a:solidFill>
                <a:latin typeface="Arial" panose="020B0604020202020204" pitchFamily="34" charset="0"/>
                <a:cs typeface="Arial" panose="020B0604020202020204" pitchFamily="34" charset="0"/>
              </a:rPr>
              <a:t> Corp. All Right</a:t>
            </a:r>
            <a:r>
              <a:rPr lang="en-US" altLang="ja-JP" sz="900" dirty="0">
                <a:solidFill>
                  <a:schemeClr val="tx1"/>
                </a:solidFill>
                <a:latin typeface="Arial" panose="020B0604020202020204" pitchFamily="34" charset="0"/>
                <a:cs typeface="Arial" panose="020B0604020202020204" pitchFamily="34" charset="0"/>
              </a:rPr>
              <a:t>s</a:t>
            </a:r>
            <a:r>
              <a:rPr lang="en-US" sz="900" dirty="0">
                <a:solidFill>
                  <a:schemeClr val="tx1"/>
                </a:solidFill>
                <a:latin typeface="Arial" panose="020B0604020202020204" pitchFamily="34" charset="0"/>
                <a:cs typeface="Arial" panose="020B0604020202020204" pitchFamily="34" charset="0"/>
              </a:rPr>
              <a:t> Reserved. </a:t>
            </a:r>
          </a:p>
        </p:txBody>
      </p:sp>
      <p:grpSp>
        <p:nvGrpSpPr>
          <p:cNvPr id="14" name="グループ化 13">
            <a:extLst>
              <a:ext uri="{FF2B5EF4-FFF2-40B4-BE49-F238E27FC236}">
                <a16:creationId xmlns:a16="http://schemas.microsoft.com/office/drawing/2014/main" id="{2A8044DB-6BFB-4361-A8BF-751DDEAECD87}"/>
              </a:ext>
            </a:extLst>
          </p:cNvPr>
          <p:cNvGrpSpPr/>
          <p:nvPr userDrawn="1"/>
        </p:nvGrpSpPr>
        <p:grpSpPr>
          <a:xfrm>
            <a:off x="360000" y="6602240"/>
            <a:ext cx="1080000" cy="164496"/>
            <a:chOff x="360000" y="6552000"/>
            <a:chExt cx="1080000" cy="164496"/>
          </a:xfrm>
        </p:grpSpPr>
        <p:sp>
          <p:nvSpPr>
            <p:cNvPr id="12" name="Rectangle 21">
              <a:extLst>
                <a:ext uri="{FF2B5EF4-FFF2-40B4-BE49-F238E27FC236}">
                  <a16:creationId xmlns:a16="http://schemas.microsoft.com/office/drawing/2014/main" id="{16CABE9F-A490-4860-B480-58D296620B67}"/>
                </a:ext>
              </a:extLst>
            </p:cNvPr>
            <p:cNvSpPr/>
            <p:nvPr userDrawn="1"/>
          </p:nvSpPr>
          <p:spPr>
            <a:xfrm>
              <a:off x="417035" y="6567404"/>
              <a:ext cx="965930" cy="138499"/>
            </a:xfrm>
            <a:prstGeom prst="rect">
              <a:avLst/>
            </a:prstGeom>
          </p:spPr>
          <p:txBody>
            <a:bodyPr wrap="square" lIns="0" tIns="0" rIns="0" bIns="0">
              <a:spAutoFit/>
            </a:bodyPr>
            <a:lstStyle/>
            <a:p>
              <a:pPr algn="ctr"/>
              <a:r>
                <a:rPr lang="en-US" sz="900" dirty="0">
                  <a:solidFill>
                    <a:prstClr val="white"/>
                  </a:solidFill>
                  <a:latin typeface="Arial" panose="020B0604020202020204" pitchFamily="34" charset="0"/>
                  <a:cs typeface="Arial" panose="020B0604020202020204" pitchFamily="34" charset="0"/>
                </a:rPr>
                <a:t>CONFIDENTIAL</a:t>
              </a:r>
            </a:p>
          </p:txBody>
        </p:sp>
        <p:sp>
          <p:nvSpPr>
            <p:cNvPr id="13" name="Rectangle 22">
              <a:extLst>
                <a:ext uri="{FF2B5EF4-FFF2-40B4-BE49-F238E27FC236}">
                  <a16:creationId xmlns:a16="http://schemas.microsoft.com/office/drawing/2014/main" id="{68102C0C-67A2-4F91-9688-CEC49E89E424}"/>
                </a:ext>
              </a:extLst>
            </p:cNvPr>
            <p:cNvSpPr/>
            <p:nvPr userDrawn="1"/>
          </p:nvSpPr>
          <p:spPr>
            <a:xfrm>
              <a:off x="360000" y="6552000"/>
              <a:ext cx="1080000" cy="164496"/>
            </a:xfrm>
            <a:prstGeom prst="rect">
              <a:avLst/>
            </a:prstGeom>
            <a:noFill/>
            <a:ln w="3175" cmpd="sng">
              <a:solidFill>
                <a:srgbClr val="FFFFF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p:txBody>
        </p:sp>
      </p:grpSp>
    </p:spTree>
    <p:extLst>
      <p:ext uri="{BB962C8B-B14F-4D97-AF65-F5344CB8AC3E}">
        <p14:creationId xmlns:p14="http://schemas.microsoft.com/office/powerpoint/2010/main" val="2565703058"/>
      </p:ext>
    </p:extLst>
  </p:cSld>
  <p:clrMap bg1="lt1" tx1="dk1" bg2="lt2" tx2="dk2" accent1="accent1" accent2="accent2" accent3="accent3" accent4="accent4" accent5="accent5" accent6="accent6" hlink="hlink" folHlink="folHlink"/>
  <p:sldLayoutIdLst>
    <p:sldLayoutId id="2147483774"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18">
            <a:extLst>
              <a:ext uri="{FF2B5EF4-FFF2-40B4-BE49-F238E27FC236}">
                <a16:creationId xmlns:a16="http://schemas.microsoft.com/office/drawing/2014/main" id="{14F39177-0A4C-4172-B2FE-7C222A1A75D8}"/>
              </a:ext>
            </a:extLst>
          </p:cNvPr>
          <p:cNvSpPr/>
          <p:nvPr userDrawn="1"/>
        </p:nvSpPr>
        <p:spPr>
          <a:xfrm>
            <a:off x="0" y="6534151"/>
            <a:ext cx="8964000" cy="328083"/>
          </a:xfrm>
          <a:prstGeom prst="rect">
            <a:avLst/>
          </a:prstGeom>
          <a:solidFill>
            <a:srgbClr val="942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p:txBody>
      </p:sp>
      <p:sp>
        <p:nvSpPr>
          <p:cNvPr id="10" name="Rectangle 20">
            <a:extLst>
              <a:ext uri="{FF2B5EF4-FFF2-40B4-BE49-F238E27FC236}">
                <a16:creationId xmlns:a16="http://schemas.microsoft.com/office/drawing/2014/main" id="{0E5D7B32-2E22-4450-81FC-89A605535783}"/>
              </a:ext>
            </a:extLst>
          </p:cNvPr>
          <p:cNvSpPr/>
          <p:nvPr userDrawn="1"/>
        </p:nvSpPr>
        <p:spPr>
          <a:xfrm>
            <a:off x="8963999" y="6534150"/>
            <a:ext cx="3236463" cy="329938"/>
          </a:xfrm>
          <a:prstGeom prst="rect">
            <a:avLst/>
          </a:prstGeom>
          <a:solidFill>
            <a:srgbClr val="DDD9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a:p>
            <a:pPr algn="ctr"/>
            <a:endParaRPr lang="en-US" sz="1000">
              <a:solidFill>
                <a:schemeClr val="bg1"/>
              </a:solidFill>
            </a:endParaRPr>
          </a:p>
        </p:txBody>
      </p:sp>
      <p:sp>
        <p:nvSpPr>
          <p:cNvPr id="6" name="スライド番号プレースホルダー 5">
            <a:extLst>
              <a:ext uri="{FF2B5EF4-FFF2-40B4-BE49-F238E27FC236}">
                <a16:creationId xmlns:a16="http://schemas.microsoft.com/office/drawing/2014/main" id="{3B86621A-23C7-492F-8D99-3BC2436B277A}"/>
              </a:ext>
            </a:extLst>
          </p:cNvPr>
          <p:cNvSpPr>
            <a:spLocks noGrp="1"/>
          </p:cNvSpPr>
          <p:nvPr>
            <p:ph type="sldNum" sz="quarter" idx="4"/>
          </p:nvPr>
        </p:nvSpPr>
        <p:spPr>
          <a:xfrm>
            <a:off x="11308524" y="6636965"/>
            <a:ext cx="466442" cy="216000"/>
          </a:xfrm>
          <a:prstGeom prst="rect">
            <a:avLst/>
          </a:prstGeom>
        </p:spPr>
        <p:txBody>
          <a:bodyPr vert="horz" lIns="0" tIns="0" rIns="0" bIns="0" rtlCol="0" anchor="t"/>
          <a:lstStyle>
            <a:lvl1pPr algn="r">
              <a:defRPr sz="1000">
                <a:solidFill>
                  <a:schemeClr val="tx1"/>
                </a:solidFill>
                <a:latin typeface="Arial" panose="020B0604020202020204" pitchFamily="34" charset="0"/>
                <a:cs typeface="Arial" panose="020B0604020202020204" pitchFamily="34" charset="0"/>
              </a:defRPr>
            </a:lvl1pPr>
          </a:lstStyle>
          <a:p>
            <a:fld id="{C92AEC3B-1B01-4F65-A99B-ED99E1C5F9AA}" type="slidenum">
              <a:rPr kumimoji="1" lang="ja-JP" altLang="en-US" smtClean="0"/>
              <a:pPr/>
              <a:t>‹#›</a:t>
            </a:fld>
            <a:endParaRPr kumimoji="1" lang="ja-JP" altLang="en-US" dirty="0"/>
          </a:p>
        </p:txBody>
      </p:sp>
      <p:sp>
        <p:nvSpPr>
          <p:cNvPr id="11" name="Rectangle 19">
            <a:extLst>
              <a:ext uri="{FF2B5EF4-FFF2-40B4-BE49-F238E27FC236}">
                <a16:creationId xmlns:a16="http://schemas.microsoft.com/office/drawing/2014/main" id="{98999868-7F60-49E9-8154-93BECE1378F6}"/>
              </a:ext>
            </a:extLst>
          </p:cNvPr>
          <p:cNvSpPr/>
          <p:nvPr userDrawn="1"/>
        </p:nvSpPr>
        <p:spPr>
          <a:xfrm>
            <a:off x="9016553" y="6639028"/>
            <a:ext cx="2380590" cy="138499"/>
          </a:xfrm>
          <a:prstGeom prst="rect">
            <a:avLst/>
          </a:prstGeom>
        </p:spPr>
        <p:txBody>
          <a:bodyPr wrap="square" lIns="0" tIns="0" rIns="0" bIns="0">
            <a:spAutoFit/>
          </a:bodyPr>
          <a:lstStyle/>
          <a:p>
            <a:pPr algn="r"/>
            <a:r>
              <a:rPr lang="en-US" sz="900" dirty="0">
                <a:solidFill>
                  <a:schemeClr val="tx1"/>
                </a:solidFill>
                <a:latin typeface="Arial" panose="020B0604020202020204" pitchFamily="34" charset="0"/>
                <a:cs typeface="Arial" panose="020B0604020202020204" pitchFamily="34" charset="0"/>
              </a:rPr>
              <a:t> © 20</a:t>
            </a:r>
            <a:r>
              <a:rPr lang="en-US" altLang="ja-JP" sz="900" dirty="0">
                <a:solidFill>
                  <a:schemeClr val="tx1"/>
                </a:solidFill>
                <a:latin typeface="Arial" panose="020B0604020202020204" pitchFamily="34" charset="0"/>
                <a:cs typeface="Arial" panose="020B0604020202020204" pitchFamily="34" charset="0"/>
              </a:rPr>
              <a:t>20</a:t>
            </a:r>
            <a:r>
              <a:rPr lang="en-US" sz="900" dirty="0">
                <a:solidFill>
                  <a:schemeClr val="tx1"/>
                </a:solidFill>
                <a:latin typeface="Arial" panose="020B0604020202020204" pitchFamily="34" charset="0"/>
                <a:cs typeface="Arial" panose="020B0604020202020204" pitchFamily="34" charset="0"/>
              </a:rPr>
              <a:t> </a:t>
            </a:r>
            <a:r>
              <a:rPr lang="en-US" altLang="ja-JP" sz="900" dirty="0">
                <a:solidFill>
                  <a:schemeClr val="tx1"/>
                </a:solidFill>
                <a:latin typeface="Arial" panose="020B0604020202020204" pitchFamily="34" charset="0"/>
                <a:cs typeface="Arial" panose="020B0604020202020204" pitchFamily="34" charset="0"/>
              </a:rPr>
              <a:t>OZ</a:t>
            </a:r>
            <a:r>
              <a:rPr lang="en-US" altLang="ja-JP" sz="900" dirty="0">
                <a:solidFill>
                  <a:schemeClr val="tx1"/>
                </a:solidFill>
                <a:latin typeface="Arial" panose="020B0604020202020204" pitchFamily="34" charset="0"/>
                <a:ea typeface="BIZ UD明朝 Medium" panose="02020500000000000000" pitchFamily="17" charset="-128"/>
                <a:cs typeface="Arial" panose="020B0604020202020204" pitchFamily="34" charset="0"/>
              </a:rPr>
              <a:t>1</a:t>
            </a:r>
            <a:r>
              <a:rPr lang="en-US" sz="900" dirty="0">
                <a:solidFill>
                  <a:schemeClr val="tx1"/>
                </a:solidFill>
                <a:latin typeface="Arial" panose="020B0604020202020204" pitchFamily="34" charset="0"/>
                <a:cs typeface="Arial" panose="020B0604020202020204" pitchFamily="34" charset="0"/>
              </a:rPr>
              <a:t> Corp. All Right</a:t>
            </a:r>
            <a:r>
              <a:rPr lang="en-US" altLang="ja-JP" sz="900" dirty="0">
                <a:solidFill>
                  <a:schemeClr val="tx1"/>
                </a:solidFill>
                <a:latin typeface="Arial" panose="020B0604020202020204" pitchFamily="34" charset="0"/>
                <a:cs typeface="Arial" panose="020B0604020202020204" pitchFamily="34" charset="0"/>
              </a:rPr>
              <a:t>s</a:t>
            </a:r>
            <a:r>
              <a:rPr lang="en-US" sz="900" dirty="0">
                <a:solidFill>
                  <a:schemeClr val="tx1"/>
                </a:solidFill>
                <a:latin typeface="Arial" panose="020B0604020202020204" pitchFamily="34" charset="0"/>
                <a:cs typeface="Arial" panose="020B0604020202020204" pitchFamily="34" charset="0"/>
              </a:rPr>
              <a:t> Reserved. </a:t>
            </a:r>
          </a:p>
        </p:txBody>
      </p:sp>
      <p:grpSp>
        <p:nvGrpSpPr>
          <p:cNvPr id="14" name="グループ化 13">
            <a:extLst>
              <a:ext uri="{FF2B5EF4-FFF2-40B4-BE49-F238E27FC236}">
                <a16:creationId xmlns:a16="http://schemas.microsoft.com/office/drawing/2014/main" id="{2A8044DB-6BFB-4361-A8BF-751DDEAECD87}"/>
              </a:ext>
            </a:extLst>
          </p:cNvPr>
          <p:cNvGrpSpPr/>
          <p:nvPr userDrawn="1"/>
        </p:nvGrpSpPr>
        <p:grpSpPr>
          <a:xfrm>
            <a:off x="360000" y="6602240"/>
            <a:ext cx="1080000" cy="164496"/>
            <a:chOff x="360000" y="6552000"/>
            <a:chExt cx="1080000" cy="164496"/>
          </a:xfrm>
        </p:grpSpPr>
        <p:sp>
          <p:nvSpPr>
            <p:cNvPr id="12" name="Rectangle 21">
              <a:extLst>
                <a:ext uri="{FF2B5EF4-FFF2-40B4-BE49-F238E27FC236}">
                  <a16:creationId xmlns:a16="http://schemas.microsoft.com/office/drawing/2014/main" id="{16CABE9F-A490-4860-B480-58D296620B67}"/>
                </a:ext>
              </a:extLst>
            </p:cNvPr>
            <p:cNvSpPr/>
            <p:nvPr userDrawn="1"/>
          </p:nvSpPr>
          <p:spPr>
            <a:xfrm>
              <a:off x="417035" y="6567404"/>
              <a:ext cx="965930" cy="138499"/>
            </a:xfrm>
            <a:prstGeom prst="rect">
              <a:avLst/>
            </a:prstGeom>
          </p:spPr>
          <p:txBody>
            <a:bodyPr wrap="square" lIns="0" tIns="0" rIns="0" bIns="0">
              <a:spAutoFit/>
            </a:bodyPr>
            <a:lstStyle/>
            <a:p>
              <a:pPr algn="ctr"/>
              <a:r>
                <a:rPr lang="en-US" sz="900" dirty="0">
                  <a:solidFill>
                    <a:prstClr val="white"/>
                  </a:solidFill>
                  <a:latin typeface="Arial" panose="020B0604020202020204" pitchFamily="34" charset="0"/>
                  <a:cs typeface="Arial" panose="020B0604020202020204" pitchFamily="34" charset="0"/>
                </a:rPr>
                <a:t>CONFIDENTIAL</a:t>
              </a:r>
            </a:p>
          </p:txBody>
        </p:sp>
        <p:sp>
          <p:nvSpPr>
            <p:cNvPr id="13" name="Rectangle 22">
              <a:extLst>
                <a:ext uri="{FF2B5EF4-FFF2-40B4-BE49-F238E27FC236}">
                  <a16:creationId xmlns:a16="http://schemas.microsoft.com/office/drawing/2014/main" id="{68102C0C-67A2-4F91-9688-CEC49E89E424}"/>
                </a:ext>
              </a:extLst>
            </p:cNvPr>
            <p:cNvSpPr/>
            <p:nvPr userDrawn="1"/>
          </p:nvSpPr>
          <p:spPr>
            <a:xfrm>
              <a:off x="360000" y="6552000"/>
              <a:ext cx="1080000" cy="164496"/>
            </a:xfrm>
            <a:prstGeom prst="rect">
              <a:avLst/>
            </a:prstGeom>
            <a:noFill/>
            <a:ln w="3175" cmpd="sng">
              <a:solidFill>
                <a:srgbClr val="FFFFF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p:txBody>
        </p:sp>
      </p:grpSp>
      <p:cxnSp>
        <p:nvCxnSpPr>
          <p:cNvPr id="3" name="直線コネクタ 2">
            <a:extLst>
              <a:ext uri="{FF2B5EF4-FFF2-40B4-BE49-F238E27FC236}">
                <a16:creationId xmlns:a16="http://schemas.microsoft.com/office/drawing/2014/main" id="{12A7398B-E853-4A18-B3C7-651005955297}"/>
              </a:ext>
            </a:extLst>
          </p:cNvPr>
          <p:cNvCxnSpPr>
            <a:cxnSpLocks/>
          </p:cNvCxnSpPr>
          <p:nvPr userDrawn="1"/>
        </p:nvCxnSpPr>
        <p:spPr>
          <a:xfrm>
            <a:off x="0" y="576000"/>
            <a:ext cx="10800000" cy="0"/>
          </a:xfrm>
          <a:prstGeom prst="line">
            <a:avLst/>
          </a:prstGeom>
          <a:ln>
            <a:solidFill>
              <a:srgbClr val="942825"/>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8D0E00AB-FA96-4299-B991-0DF0A3F3E421}"/>
              </a:ext>
            </a:extLst>
          </p:cNvPr>
          <p:cNvPicPr>
            <a:picLocks noChangeAspect="1"/>
          </p:cNvPicPr>
          <p:nvPr userDrawn="1"/>
        </p:nvPicPr>
        <p:blipFill rotWithShape="1">
          <a:blip r:embed="rId7" cstate="email">
            <a:alphaModFix amt="20000"/>
            <a:extLst>
              <a:ext uri="{28A0092B-C50C-407E-A947-70E740481C1C}">
                <a14:useLocalDpi xmlns:a14="http://schemas.microsoft.com/office/drawing/2010/main"/>
              </a:ext>
            </a:extLst>
          </a:blip>
          <a:srcRect l="16731" t="24434" r="38212" b="31810"/>
          <a:stretch/>
        </p:blipFill>
        <p:spPr>
          <a:xfrm>
            <a:off x="11015701" y="54468"/>
            <a:ext cx="992778" cy="851648"/>
          </a:xfrm>
          <a:prstGeom prst="rect">
            <a:avLst/>
          </a:prstGeom>
        </p:spPr>
      </p:pic>
    </p:spTree>
    <p:extLst>
      <p:ext uri="{BB962C8B-B14F-4D97-AF65-F5344CB8AC3E}">
        <p14:creationId xmlns:p14="http://schemas.microsoft.com/office/powerpoint/2010/main" val="3596342283"/>
      </p:ext>
    </p:extLst>
  </p:cSld>
  <p:clrMap bg1="lt1" tx1="dk1" bg2="lt2" tx2="dk2" accent1="accent1" accent2="accent2" accent3="accent3" accent4="accent4" accent5="accent5" accent6="accent6" hlink="hlink" folHlink="folHlink"/>
  <p:sldLayoutIdLst>
    <p:sldLayoutId id="2147483776" r:id="rId1"/>
    <p:sldLayoutId id="2147483779" r:id="rId2"/>
    <p:sldLayoutId id="2147483781" r:id="rId3"/>
    <p:sldLayoutId id="2147483782" r:id="rId4"/>
    <p:sldLayoutId id="2147483783"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F0FAFD-DD0E-4D07-BCCC-AF9E419CB1E0}"/>
              </a:ext>
            </a:extLst>
          </p:cNvPr>
          <p:cNvSpPr/>
          <p:nvPr userDrawn="1"/>
        </p:nvSpPr>
        <p:spPr>
          <a:xfrm>
            <a:off x="-1" y="1"/>
            <a:ext cx="12192001" cy="493164"/>
          </a:xfrm>
          <a:prstGeom prst="rect">
            <a:avLst/>
          </a:prstGeom>
          <a:gradFill>
            <a:gsLst>
              <a:gs pos="0">
                <a:srgbClr val="00B0F0"/>
              </a:gs>
              <a:gs pos="100000">
                <a:srgbClr val="0070C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A2A6F31-7535-4B7B-BCE6-4FEBF8C49828}"/>
              </a:ext>
            </a:extLst>
          </p:cNvPr>
          <p:cNvSpPr/>
          <p:nvPr userDrawn="1"/>
        </p:nvSpPr>
        <p:spPr>
          <a:xfrm>
            <a:off x="171955" y="42759"/>
            <a:ext cx="1260029" cy="400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16E70712-3F84-45CF-9AF5-B77A9E35E8F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46242" y="82591"/>
            <a:ext cx="1111454" cy="348305"/>
          </a:xfrm>
          <a:prstGeom prst="rect">
            <a:avLst/>
          </a:prstGeom>
        </p:spPr>
      </p:pic>
    </p:spTree>
    <p:extLst>
      <p:ext uri="{BB962C8B-B14F-4D97-AF65-F5344CB8AC3E}">
        <p14:creationId xmlns:p14="http://schemas.microsoft.com/office/powerpoint/2010/main" val="2110109608"/>
      </p:ext>
    </p:extLst>
  </p:cSld>
  <p:clrMap bg1="lt1" tx1="dk1" bg2="lt2" tx2="dk2" accent1="accent1" accent2="accent2" accent3="accent3" accent4="accent4" accent5="accent5" accent6="accent6" hlink="hlink" folHlink="folHlink"/>
  <p:sldLayoutIdLst>
    <p:sldLayoutId id="2147483648" r:id="rId1"/>
    <p:sldLayoutId id="2147483785" r:id="rId2"/>
    <p:sldLayoutId id="2147483792"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E9CB24-D903-4312-95CC-A25A896C1A50}"/>
              </a:ext>
            </a:extLst>
          </p:cNvPr>
          <p:cNvSpPr txBox="1"/>
          <p:nvPr/>
        </p:nvSpPr>
        <p:spPr>
          <a:xfrm>
            <a:off x="1497524" y="2942117"/>
            <a:ext cx="6094708" cy="707886"/>
          </a:xfrm>
          <a:prstGeom prst="rect">
            <a:avLst/>
          </a:prstGeom>
          <a:noFill/>
        </p:spPr>
        <p:txBody>
          <a:bodyPr wrap="square">
            <a:spAutoFit/>
          </a:bodyPr>
          <a:lstStyle/>
          <a:p>
            <a:r>
              <a:rPr lang="ja-JP" altLang="en-US" sz="4000" b="1" dirty="0"/>
              <a:t>豊能定例会議</a:t>
            </a:r>
            <a:endParaRPr lang="ja-JP" altLang="en-US" sz="4000" dirty="0"/>
          </a:p>
        </p:txBody>
      </p:sp>
    </p:spTree>
    <p:extLst>
      <p:ext uri="{BB962C8B-B14F-4D97-AF65-F5344CB8AC3E}">
        <p14:creationId xmlns:p14="http://schemas.microsoft.com/office/powerpoint/2010/main" val="309372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EDD9B398-A622-4E04-B681-00860B8F6D4F}"/>
              </a:ext>
            </a:extLst>
          </p:cNvPr>
          <p:cNvGraphicFramePr>
            <a:graphicFrameLocks noGrp="1"/>
          </p:cNvGraphicFramePr>
          <p:nvPr>
            <p:extLst>
              <p:ext uri="{D42A27DB-BD31-4B8C-83A1-F6EECF244321}">
                <p14:modId xmlns:p14="http://schemas.microsoft.com/office/powerpoint/2010/main" val="2829531001"/>
              </p:ext>
            </p:extLst>
          </p:nvPr>
        </p:nvGraphicFramePr>
        <p:xfrm>
          <a:off x="83976" y="541176"/>
          <a:ext cx="11980505" cy="5555800"/>
        </p:xfrm>
        <a:graphic>
          <a:graphicData uri="http://schemas.openxmlformats.org/drawingml/2006/table">
            <a:tbl>
              <a:tblPr/>
              <a:tblGrid>
                <a:gridCol w="549279">
                  <a:extLst>
                    <a:ext uri="{9D8B030D-6E8A-4147-A177-3AD203B41FA5}">
                      <a16:colId xmlns:a16="http://schemas.microsoft.com/office/drawing/2014/main" val="2643475560"/>
                    </a:ext>
                  </a:extLst>
                </a:gridCol>
                <a:gridCol w="3140219">
                  <a:extLst>
                    <a:ext uri="{9D8B030D-6E8A-4147-A177-3AD203B41FA5}">
                      <a16:colId xmlns:a16="http://schemas.microsoft.com/office/drawing/2014/main" val="3413816822"/>
                    </a:ext>
                  </a:extLst>
                </a:gridCol>
                <a:gridCol w="3347496">
                  <a:extLst>
                    <a:ext uri="{9D8B030D-6E8A-4147-A177-3AD203B41FA5}">
                      <a16:colId xmlns:a16="http://schemas.microsoft.com/office/drawing/2014/main" val="1001227772"/>
                    </a:ext>
                  </a:extLst>
                </a:gridCol>
                <a:gridCol w="549279">
                  <a:extLst>
                    <a:ext uri="{9D8B030D-6E8A-4147-A177-3AD203B41FA5}">
                      <a16:colId xmlns:a16="http://schemas.microsoft.com/office/drawing/2014/main" val="2421327308"/>
                    </a:ext>
                  </a:extLst>
                </a:gridCol>
                <a:gridCol w="549279">
                  <a:extLst>
                    <a:ext uri="{9D8B030D-6E8A-4147-A177-3AD203B41FA5}">
                      <a16:colId xmlns:a16="http://schemas.microsoft.com/office/drawing/2014/main" val="245849761"/>
                    </a:ext>
                  </a:extLst>
                </a:gridCol>
                <a:gridCol w="549279">
                  <a:extLst>
                    <a:ext uri="{9D8B030D-6E8A-4147-A177-3AD203B41FA5}">
                      <a16:colId xmlns:a16="http://schemas.microsoft.com/office/drawing/2014/main" val="3812140707"/>
                    </a:ext>
                  </a:extLst>
                </a:gridCol>
                <a:gridCol w="549279">
                  <a:extLst>
                    <a:ext uri="{9D8B030D-6E8A-4147-A177-3AD203B41FA5}">
                      <a16:colId xmlns:a16="http://schemas.microsoft.com/office/drawing/2014/main" val="123839700"/>
                    </a:ext>
                  </a:extLst>
                </a:gridCol>
                <a:gridCol w="549279">
                  <a:extLst>
                    <a:ext uri="{9D8B030D-6E8A-4147-A177-3AD203B41FA5}">
                      <a16:colId xmlns:a16="http://schemas.microsoft.com/office/drawing/2014/main" val="2164745400"/>
                    </a:ext>
                  </a:extLst>
                </a:gridCol>
                <a:gridCol w="549279">
                  <a:extLst>
                    <a:ext uri="{9D8B030D-6E8A-4147-A177-3AD203B41FA5}">
                      <a16:colId xmlns:a16="http://schemas.microsoft.com/office/drawing/2014/main" val="1037405890"/>
                    </a:ext>
                  </a:extLst>
                </a:gridCol>
                <a:gridCol w="549279">
                  <a:extLst>
                    <a:ext uri="{9D8B030D-6E8A-4147-A177-3AD203B41FA5}">
                      <a16:colId xmlns:a16="http://schemas.microsoft.com/office/drawing/2014/main" val="4277319378"/>
                    </a:ext>
                  </a:extLst>
                </a:gridCol>
                <a:gridCol w="549279">
                  <a:extLst>
                    <a:ext uri="{9D8B030D-6E8A-4147-A177-3AD203B41FA5}">
                      <a16:colId xmlns:a16="http://schemas.microsoft.com/office/drawing/2014/main" val="713271791"/>
                    </a:ext>
                  </a:extLst>
                </a:gridCol>
                <a:gridCol w="549279">
                  <a:extLst>
                    <a:ext uri="{9D8B030D-6E8A-4147-A177-3AD203B41FA5}">
                      <a16:colId xmlns:a16="http://schemas.microsoft.com/office/drawing/2014/main" val="1376291454"/>
                    </a:ext>
                  </a:extLst>
                </a:gridCol>
              </a:tblGrid>
              <a:tr h="755209">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回答㉒</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あなたは災害時の避難情報はどこから入手していますか？</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防災無線やたんぽぽメール</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（町の発信情報）</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テレビ・ラジオ</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インターネット</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Yahoo</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防災情報など）</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特に意識して情報収集していない</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67</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39</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32</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970792"/>
                  </a:ext>
                </a:extLst>
              </a:tr>
              <a:tr h="503472">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回答㉓</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車をどのぐらいの頻度で運転しますか？</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毎日</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週に数回程度</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月に数回程度</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全く運転しない</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59</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51</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395563"/>
                  </a:ext>
                </a:extLst>
              </a:tr>
              <a:tr h="503472">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回答㉔</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免許返納についての考えを教えてください。</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免許返納しても良い、もしくは検討中</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免許返納したくない</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免許返納済み</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免許を持っていない</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43</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90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197981"/>
                  </a:ext>
                </a:extLst>
              </a:tr>
              <a:tr h="62934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回答㉕</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路線バスの利便性について満足度を教えてください。</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大変満足</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満足</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不満</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大変不満</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５</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利用していない</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51</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36680"/>
                  </a:ext>
                </a:extLst>
              </a:tr>
              <a:tr h="377604">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回答㉖</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家の近くまでバスが迎えにくると利用しますか？</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利用したい</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利用しない</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分からない</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96</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37</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26</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299813"/>
                  </a:ext>
                </a:extLst>
              </a:tr>
              <a:tr h="377604">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回答㉗</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親子で学べるノーコードプログラミング簡単にサービスが作れるビジネスにも使えるトレーニングを受講したいですか？</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受講したい</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受講しない</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わからない</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53</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68</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24</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036978"/>
                  </a:ext>
                </a:extLst>
              </a:tr>
              <a:tr h="377604">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回答㉘</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スマートシティなんでも相談室（スマホが分からない、スマートシティサービスの使い方など色々と相談に乗ります）をご利用されたいですか？</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利用したい</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利用しない</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分からない</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104</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17</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775718"/>
                  </a:ext>
                </a:extLst>
              </a:tr>
              <a:tr h="503472">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回答㉙</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スマートフォンで簡単お支払いはご使用されたいですか？</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.Pay</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サービスを使っている</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使ってみたい</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現金しか使わない</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分からない</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61</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46</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17</a:t>
                      </a:r>
                    </a:p>
                  </a:txBody>
                  <a:tcPr marL="2960" marR="2960" marT="29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158473"/>
                  </a:ext>
                </a:extLst>
              </a:tr>
            </a:tbl>
          </a:graphicData>
        </a:graphic>
      </p:graphicFrame>
    </p:spTree>
    <p:extLst>
      <p:ext uri="{BB962C8B-B14F-4D97-AF65-F5344CB8AC3E}">
        <p14:creationId xmlns:p14="http://schemas.microsoft.com/office/powerpoint/2010/main" val="372086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140A77D0-0B91-40C4-98F1-C70FF02526A1}"/>
              </a:ext>
            </a:extLst>
          </p:cNvPr>
          <p:cNvGraphicFramePr>
            <a:graphicFrameLocks noGrp="1"/>
          </p:cNvGraphicFramePr>
          <p:nvPr>
            <p:extLst>
              <p:ext uri="{D42A27DB-BD31-4B8C-83A1-F6EECF244321}">
                <p14:modId xmlns:p14="http://schemas.microsoft.com/office/powerpoint/2010/main" val="3252949886"/>
              </p:ext>
            </p:extLst>
          </p:nvPr>
        </p:nvGraphicFramePr>
        <p:xfrm>
          <a:off x="130628" y="709126"/>
          <a:ext cx="11840543" cy="5047861"/>
        </p:xfrm>
        <a:graphic>
          <a:graphicData uri="http://schemas.openxmlformats.org/drawingml/2006/table">
            <a:tbl>
              <a:tblPr/>
              <a:tblGrid>
                <a:gridCol w="542862">
                  <a:extLst>
                    <a:ext uri="{9D8B030D-6E8A-4147-A177-3AD203B41FA5}">
                      <a16:colId xmlns:a16="http://schemas.microsoft.com/office/drawing/2014/main" val="3870156392"/>
                    </a:ext>
                  </a:extLst>
                </a:gridCol>
                <a:gridCol w="3103535">
                  <a:extLst>
                    <a:ext uri="{9D8B030D-6E8A-4147-A177-3AD203B41FA5}">
                      <a16:colId xmlns:a16="http://schemas.microsoft.com/office/drawing/2014/main" val="2640866564"/>
                    </a:ext>
                  </a:extLst>
                </a:gridCol>
                <a:gridCol w="3308388">
                  <a:extLst>
                    <a:ext uri="{9D8B030D-6E8A-4147-A177-3AD203B41FA5}">
                      <a16:colId xmlns:a16="http://schemas.microsoft.com/office/drawing/2014/main" val="3178841353"/>
                    </a:ext>
                  </a:extLst>
                </a:gridCol>
                <a:gridCol w="542862">
                  <a:extLst>
                    <a:ext uri="{9D8B030D-6E8A-4147-A177-3AD203B41FA5}">
                      <a16:colId xmlns:a16="http://schemas.microsoft.com/office/drawing/2014/main" val="2315000073"/>
                    </a:ext>
                  </a:extLst>
                </a:gridCol>
                <a:gridCol w="542862">
                  <a:extLst>
                    <a:ext uri="{9D8B030D-6E8A-4147-A177-3AD203B41FA5}">
                      <a16:colId xmlns:a16="http://schemas.microsoft.com/office/drawing/2014/main" val="3725418484"/>
                    </a:ext>
                  </a:extLst>
                </a:gridCol>
                <a:gridCol w="542862">
                  <a:extLst>
                    <a:ext uri="{9D8B030D-6E8A-4147-A177-3AD203B41FA5}">
                      <a16:colId xmlns:a16="http://schemas.microsoft.com/office/drawing/2014/main" val="1659330168"/>
                    </a:ext>
                  </a:extLst>
                </a:gridCol>
                <a:gridCol w="542862">
                  <a:extLst>
                    <a:ext uri="{9D8B030D-6E8A-4147-A177-3AD203B41FA5}">
                      <a16:colId xmlns:a16="http://schemas.microsoft.com/office/drawing/2014/main" val="3069230448"/>
                    </a:ext>
                  </a:extLst>
                </a:gridCol>
                <a:gridCol w="542862">
                  <a:extLst>
                    <a:ext uri="{9D8B030D-6E8A-4147-A177-3AD203B41FA5}">
                      <a16:colId xmlns:a16="http://schemas.microsoft.com/office/drawing/2014/main" val="1289979386"/>
                    </a:ext>
                  </a:extLst>
                </a:gridCol>
                <a:gridCol w="542862">
                  <a:extLst>
                    <a:ext uri="{9D8B030D-6E8A-4147-A177-3AD203B41FA5}">
                      <a16:colId xmlns:a16="http://schemas.microsoft.com/office/drawing/2014/main" val="3467566890"/>
                    </a:ext>
                  </a:extLst>
                </a:gridCol>
                <a:gridCol w="542862">
                  <a:extLst>
                    <a:ext uri="{9D8B030D-6E8A-4147-A177-3AD203B41FA5}">
                      <a16:colId xmlns:a16="http://schemas.microsoft.com/office/drawing/2014/main" val="264447156"/>
                    </a:ext>
                  </a:extLst>
                </a:gridCol>
                <a:gridCol w="542862">
                  <a:extLst>
                    <a:ext uri="{9D8B030D-6E8A-4147-A177-3AD203B41FA5}">
                      <a16:colId xmlns:a16="http://schemas.microsoft.com/office/drawing/2014/main" val="1151032862"/>
                    </a:ext>
                  </a:extLst>
                </a:gridCol>
                <a:gridCol w="542862">
                  <a:extLst>
                    <a:ext uri="{9D8B030D-6E8A-4147-A177-3AD203B41FA5}">
                      <a16:colId xmlns:a16="http://schemas.microsoft.com/office/drawing/2014/main" val="357120181"/>
                    </a:ext>
                  </a:extLst>
                </a:gridCol>
              </a:tblGrid>
              <a:tr h="1484665">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回答㉚</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観光やアクティビティとしてやりたいことは？</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農業体験</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山登り</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ハンディング</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名所めぐり</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５その他（自由記載）</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29</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28</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8192122"/>
                  </a:ext>
                </a:extLst>
              </a:tr>
              <a:tr h="1187732">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回答㉛</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個人情報の管理は誰が行うのが良いですか？</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利用者（自分自身）</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自治体（豊能町役場）</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サービス提供者（企業）</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わからない</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41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980321"/>
                  </a:ext>
                </a:extLst>
              </a:tr>
              <a:tr h="890799">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回答㉜</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個人情報の利用に関して（悪用は禁止のなかで）考えを教えてください。</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便利になるなら使っても良い</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何が有っても使われたくない</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わからない</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83</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221743"/>
                  </a:ext>
                </a:extLst>
              </a:tr>
              <a:tr h="1484665">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回答㉝</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マイナンバーカードに関して教えてください。</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既に持っている</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今後申請を検討中</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便利になるなら申請</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絶対申請しない</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５</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わからない</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117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688098"/>
                  </a:ext>
                </a:extLst>
              </a:tr>
            </a:tbl>
          </a:graphicData>
        </a:graphic>
      </p:graphicFrame>
    </p:spTree>
    <p:extLst>
      <p:ext uri="{BB962C8B-B14F-4D97-AF65-F5344CB8AC3E}">
        <p14:creationId xmlns:p14="http://schemas.microsoft.com/office/powerpoint/2010/main" val="248802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0A29D75-A007-44A6-A505-40B33FB0227B}"/>
              </a:ext>
            </a:extLst>
          </p:cNvPr>
          <p:cNvSpPr txBox="1"/>
          <p:nvPr/>
        </p:nvSpPr>
        <p:spPr>
          <a:xfrm>
            <a:off x="139958" y="727788"/>
            <a:ext cx="11709919" cy="4955203"/>
          </a:xfrm>
          <a:prstGeom prst="rect">
            <a:avLst/>
          </a:prstGeom>
          <a:noFill/>
        </p:spPr>
        <p:txBody>
          <a:bodyPr wrap="square" rtlCol="0">
            <a:spAutoFit/>
          </a:bodyPr>
          <a:lstStyle/>
          <a:p>
            <a:r>
              <a:rPr kumimoji="1" lang="ja-JP" altLang="en-US" sz="2800" b="1" dirty="0"/>
              <a:t>アンケートサマリー</a:t>
            </a:r>
            <a:endParaRPr kumimoji="1" lang="en-US" altLang="ja-JP" sz="2800" b="1" dirty="0"/>
          </a:p>
          <a:p>
            <a:r>
              <a:rPr kumimoji="1" lang="ja-JP" altLang="en-US" dirty="0"/>
              <a:t>　・</a:t>
            </a:r>
            <a:r>
              <a:rPr kumimoji="1" lang="en-US" altLang="ja-JP" dirty="0"/>
              <a:t>60-70</a:t>
            </a:r>
            <a:r>
              <a:rPr kumimoji="1" lang="ja-JP" altLang="en-US" dirty="0"/>
              <a:t>代の参加が多く</a:t>
            </a:r>
            <a:r>
              <a:rPr kumimoji="1" lang="en-US" altLang="ja-JP" dirty="0"/>
              <a:t>1-3</a:t>
            </a:r>
            <a:r>
              <a:rPr kumimoji="1" lang="ja-JP" altLang="en-US" dirty="0"/>
              <a:t>人の家族構成が多く、ヘルスケア、交通、見守りに対しての意識が大きい。</a:t>
            </a:r>
            <a:endParaRPr kumimoji="1" lang="en-US" altLang="ja-JP" dirty="0"/>
          </a:p>
          <a:p>
            <a:r>
              <a:rPr kumimoji="1" lang="ja-JP" altLang="en-US" dirty="0"/>
              <a:t>　・ヘルスケア全般に関しては注目度も高くサービスに期待する事が読み解ける。</a:t>
            </a:r>
            <a:endParaRPr kumimoji="1" lang="en-US" altLang="ja-JP" dirty="0"/>
          </a:p>
          <a:p>
            <a:r>
              <a:rPr kumimoji="1" lang="ja-JP" altLang="en-US" dirty="0"/>
              <a:t>　・交通に関しては、既存交通を使うより自家用車の利用が多くみられるが、オンデマンド交通に関しての</a:t>
            </a:r>
            <a:br>
              <a:rPr kumimoji="1" lang="en-US" altLang="ja-JP" dirty="0"/>
            </a:br>
            <a:r>
              <a:rPr kumimoji="1" lang="ja-JP" altLang="en-US" dirty="0"/>
              <a:t>　　期待がうかがえる。</a:t>
            </a:r>
            <a:br>
              <a:rPr kumimoji="1" lang="en-US" altLang="ja-JP" dirty="0"/>
            </a:br>
            <a:r>
              <a:rPr kumimoji="1" lang="ja-JP" altLang="en-US" dirty="0"/>
              <a:t>　　（免許返納に関しては、ネガティブに思う傾向が強い）</a:t>
            </a:r>
            <a:endParaRPr kumimoji="1" lang="en-US" altLang="ja-JP" dirty="0"/>
          </a:p>
          <a:p>
            <a:r>
              <a:rPr kumimoji="1" lang="ja-JP" altLang="en-US" dirty="0"/>
              <a:t>　・キッチンカーやリビングラボに関しては、まだサービス内容が分からない部分があり、</a:t>
            </a:r>
            <a:br>
              <a:rPr kumimoji="1" lang="en-US" altLang="ja-JP" dirty="0"/>
            </a:br>
            <a:r>
              <a:rPr kumimoji="1" lang="ja-JP" altLang="en-US" dirty="0"/>
              <a:t>　　これからのサービスによる部分が大きいと思われる。</a:t>
            </a:r>
            <a:endParaRPr kumimoji="1" lang="en-US" altLang="ja-JP" dirty="0"/>
          </a:p>
          <a:p>
            <a:r>
              <a:rPr kumimoji="1" lang="ja-JP" altLang="en-US" dirty="0"/>
              <a:t>　・リビングラボに関しては、地域交流（親同士）に関しては興味度が高くあるので、組み方次第で町の</a:t>
            </a:r>
            <a:br>
              <a:rPr kumimoji="1" lang="en-US" altLang="ja-JP" dirty="0"/>
            </a:br>
            <a:r>
              <a:rPr kumimoji="1" lang="ja-JP" altLang="en-US" dirty="0"/>
              <a:t>　　新しい子育てのコミュニティが形成されると思われる。</a:t>
            </a:r>
            <a:endParaRPr kumimoji="1" lang="en-US" altLang="ja-JP" dirty="0"/>
          </a:p>
          <a:p>
            <a:r>
              <a:rPr kumimoji="1" lang="ja-JP" altLang="en-US" dirty="0"/>
              <a:t>　・防犯面に関しては、カメラの利用を比較的良いと感じており、たんぽぽメールにも積極的である。</a:t>
            </a:r>
            <a:br>
              <a:rPr kumimoji="1" lang="en-US" altLang="ja-JP" dirty="0"/>
            </a:br>
            <a:r>
              <a:rPr kumimoji="1" lang="ja-JP" altLang="en-US" dirty="0"/>
              <a:t>　・キャッシュレス、</a:t>
            </a:r>
            <a:r>
              <a:rPr kumimoji="1" lang="en-US" altLang="ja-JP" dirty="0" err="1"/>
              <a:t>NoCode</a:t>
            </a:r>
            <a:r>
              <a:rPr kumimoji="1" lang="ja-JP" altLang="en-US" dirty="0"/>
              <a:t>、スマホなどデジタルに関しても前向きな回答も多くある。</a:t>
            </a:r>
            <a:endParaRPr kumimoji="1" lang="en-US" altLang="ja-JP" dirty="0"/>
          </a:p>
          <a:p>
            <a:endParaRPr kumimoji="1" lang="en-US" altLang="ja-JP" dirty="0"/>
          </a:p>
          <a:p>
            <a:r>
              <a:rPr kumimoji="1" lang="ja-JP" altLang="en-US" dirty="0"/>
              <a:t>　・個人情報に関しても自己管理を主として、便利になるなら活用を認める傾向で、</a:t>
            </a:r>
            <a:br>
              <a:rPr kumimoji="1" lang="en-US" altLang="ja-JP" dirty="0"/>
            </a:br>
            <a:r>
              <a:rPr kumimoji="1" lang="ja-JP" altLang="en-US" dirty="0"/>
              <a:t>　　既に多くの人がマイナンバーカードも保有している。</a:t>
            </a:r>
            <a:endParaRPr kumimoji="1" lang="en-US" altLang="ja-JP" dirty="0"/>
          </a:p>
          <a:p>
            <a:endParaRPr kumimoji="1" lang="en-US" altLang="ja-JP" dirty="0"/>
          </a:p>
          <a:p>
            <a:r>
              <a:rPr kumimoji="1" lang="ja-JP" altLang="en-US" dirty="0"/>
              <a:t>　</a:t>
            </a:r>
          </a:p>
        </p:txBody>
      </p:sp>
    </p:spTree>
    <p:extLst>
      <p:ext uri="{BB962C8B-B14F-4D97-AF65-F5344CB8AC3E}">
        <p14:creationId xmlns:p14="http://schemas.microsoft.com/office/powerpoint/2010/main" val="78690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BFB8003-C38F-4CAB-9318-4208796C7E36}"/>
              </a:ext>
            </a:extLst>
          </p:cNvPr>
          <p:cNvSpPr txBox="1"/>
          <p:nvPr/>
        </p:nvSpPr>
        <p:spPr>
          <a:xfrm>
            <a:off x="1545336" y="73152"/>
            <a:ext cx="2031325" cy="369332"/>
          </a:xfrm>
          <a:prstGeom prst="rect">
            <a:avLst/>
          </a:prstGeom>
          <a:noFill/>
        </p:spPr>
        <p:txBody>
          <a:bodyPr wrap="none" rtlCol="0">
            <a:spAutoFit/>
          </a:bodyPr>
          <a:lstStyle/>
          <a:p>
            <a:r>
              <a:rPr kumimoji="1" lang="ja-JP" altLang="en-US" dirty="0">
                <a:solidFill>
                  <a:schemeClr val="bg1"/>
                </a:solidFill>
              </a:rPr>
              <a:t>アンケート </a:t>
            </a:r>
            <a:r>
              <a:rPr kumimoji="1" lang="en-US" altLang="ja-JP" dirty="0">
                <a:solidFill>
                  <a:schemeClr val="bg1"/>
                </a:solidFill>
              </a:rPr>
              <a:t>3</a:t>
            </a:r>
            <a:r>
              <a:rPr kumimoji="1" lang="ja-JP" altLang="en-US" dirty="0">
                <a:solidFill>
                  <a:schemeClr val="bg1"/>
                </a:solidFill>
              </a:rPr>
              <a:t>回目</a:t>
            </a:r>
          </a:p>
        </p:txBody>
      </p:sp>
      <p:sp>
        <p:nvSpPr>
          <p:cNvPr id="5" name="テキスト ボックス 4">
            <a:extLst>
              <a:ext uri="{FF2B5EF4-FFF2-40B4-BE49-F238E27FC236}">
                <a16:creationId xmlns:a16="http://schemas.microsoft.com/office/drawing/2014/main" id="{D5117943-48B0-4371-9193-5710303BE0CB}"/>
              </a:ext>
            </a:extLst>
          </p:cNvPr>
          <p:cNvSpPr txBox="1"/>
          <p:nvPr/>
        </p:nvSpPr>
        <p:spPr>
          <a:xfrm>
            <a:off x="3029919" y="6212040"/>
            <a:ext cx="5147563" cy="369332"/>
          </a:xfrm>
          <a:prstGeom prst="rect">
            <a:avLst/>
          </a:prstGeom>
          <a:noFill/>
        </p:spPr>
        <p:txBody>
          <a:bodyPr wrap="none" rtlCol="0">
            <a:spAutoFit/>
          </a:bodyPr>
          <a:lstStyle/>
          <a:p>
            <a:r>
              <a:rPr kumimoji="1" lang="en-US" altLang="ja-JP" dirty="0"/>
              <a:t>2/27</a:t>
            </a:r>
            <a:r>
              <a:rPr kumimoji="1" lang="ja-JP" altLang="en-US" dirty="0"/>
              <a:t>までにアンケート内容提出お願いします。</a:t>
            </a:r>
          </a:p>
        </p:txBody>
      </p:sp>
      <p:sp>
        <p:nvSpPr>
          <p:cNvPr id="2" name="テキスト ボックス 1">
            <a:extLst>
              <a:ext uri="{FF2B5EF4-FFF2-40B4-BE49-F238E27FC236}">
                <a16:creationId xmlns:a16="http://schemas.microsoft.com/office/drawing/2014/main" id="{6CE5F740-C468-48AB-8AB1-3CF6C2972443}"/>
              </a:ext>
            </a:extLst>
          </p:cNvPr>
          <p:cNvSpPr txBox="1"/>
          <p:nvPr/>
        </p:nvSpPr>
        <p:spPr>
          <a:xfrm>
            <a:off x="433053" y="972772"/>
            <a:ext cx="10341293" cy="1569660"/>
          </a:xfrm>
          <a:prstGeom prst="rect">
            <a:avLst/>
          </a:prstGeom>
          <a:noFill/>
        </p:spPr>
        <p:txBody>
          <a:bodyPr wrap="none" rtlCol="0">
            <a:spAutoFit/>
          </a:bodyPr>
          <a:lstStyle/>
          <a:p>
            <a:r>
              <a:rPr kumimoji="1" lang="en-US" altLang="ja-JP" sz="2400" dirty="0"/>
              <a:t>3</a:t>
            </a:r>
            <a:r>
              <a:rPr kumimoji="1" lang="ja-JP" altLang="en-US" sz="2400" dirty="0"/>
              <a:t>回目のアンケートに関しては、住民への満足度を中心に図ります</a:t>
            </a:r>
            <a:endParaRPr kumimoji="1" lang="en-US" altLang="ja-JP" sz="2400" dirty="0"/>
          </a:p>
          <a:p>
            <a:endParaRPr kumimoji="1" lang="en-US" altLang="ja-JP" sz="2400" dirty="0"/>
          </a:p>
          <a:p>
            <a:r>
              <a:rPr kumimoji="1" lang="ja-JP" altLang="en-US" sz="2400" dirty="0"/>
              <a:t>　サービス提供を行う企業は、アンケートの内容の検討をお願いします。</a:t>
            </a:r>
            <a:endParaRPr kumimoji="1" lang="en-US" altLang="ja-JP" sz="2400" dirty="0"/>
          </a:p>
          <a:p>
            <a:r>
              <a:rPr kumimoji="1" lang="ja-JP" altLang="en-US" sz="2400" dirty="0"/>
              <a:t>　基本作成基準は、</a:t>
            </a:r>
            <a:r>
              <a:rPr kumimoji="1" lang="en-US" altLang="ja-JP" sz="2400" dirty="0"/>
              <a:t>2</a:t>
            </a:r>
            <a:r>
              <a:rPr kumimoji="1" lang="ja-JP" altLang="en-US" sz="2400" dirty="0"/>
              <a:t>回目同様です</a:t>
            </a:r>
          </a:p>
        </p:txBody>
      </p:sp>
    </p:spTree>
    <p:extLst>
      <p:ext uri="{BB962C8B-B14F-4D97-AF65-F5344CB8AC3E}">
        <p14:creationId xmlns:p14="http://schemas.microsoft.com/office/powerpoint/2010/main" val="264495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2430DA-6FC4-4A66-9D8E-4EB930253A68}"/>
              </a:ext>
            </a:extLst>
          </p:cNvPr>
          <p:cNvPicPr>
            <a:picLocks noChangeAspect="1"/>
          </p:cNvPicPr>
          <p:nvPr/>
        </p:nvPicPr>
        <p:blipFill rotWithShape="1">
          <a:blip r:embed="rId2"/>
          <a:srcRect l="9091" t="12343" r="22955" b="2902"/>
          <a:stretch/>
        </p:blipFill>
        <p:spPr>
          <a:xfrm>
            <a:off x="434109" y="1711717"/>
            <a:ext cx="7289396" cy="4924610"/>
          </a:xfrm>
          <a:prstGeom prst="rect">
            <a:avLst/>
          </a:prstGeom>
        </p:spPr>
      </p:pic>
      <p:sp>
        <p:nvSpPr>
          <p:cNvPr id="4" name="テキスト ボックス 3">
            <a:extLst>
              <a:ext uri="{FF2B5EF4-FFF2-40B4-BE49-F238E27FC236}">
                <a16:creationId xmlns:a16="http://schemas.microsoft.com/office/drawing/2014/main" id="{EEA1AF79-7C9D-4B68-A777-3E62448685FC}"/>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豊能アプリ　ベータ</a:t>
            </a:r>
            <a:r>
              <a:rPr lang="en-US" altLang="ja-JP" dirty="0">
                <a:solidFill>
                  <a:schemeClr val="bg1"/>
                </a:solidFill>
              </a:rPr>
              <a:t>―</a:t>
            </a:r>
            <a:r>
              <a:rPr lang="ja-JP" altLang="en-US" dirty="0">
                <a:solidFill>
                  <a:schemeClr val="bg1"/>
                </a:solidFill>
              </a:rPr>
              <a:t>版リリース</a:t>
            </a:r>
          </a:p>
        </p:txBody>
      </p:sp>
      <p:sp>
        <p:nvSpPr>
          <p:cNvPr id="5" name="テキスト ボックス 4">
            <a:extLst>
              <a:ext uri="{FF2B5EF4-FFF2-40B4-BE49-F238E27FC236}">
                <a16:creationId xmlns:a16="http://schemas.microsoft.com/office/drawing/2014/main" id="{0C05AF53-8136-433E-B7C4-A68CFE33217A}"/>
              </a:ext>
            </a:extLst>
          </p:cNvPr>
          <p:cNvSpPr txBox="1"/>
          <p:nvPr/>
        </p:nvSpPr>
        <p:spPr>
          <a:xfrm>
            <a:off x="162733" y="589264"/>
            <a:ext cx="6532558" cy="923330"/>
          </a:xfrm>
          <a:prstGeom prst="rect">
            <a:avLst/>
          </a:prstGeom>
          <a:noFill/>
        </p:spPr>
        <p:txBody>
          <a:bodyPr wrap="none" rtlCol="0">
            <a:spAutoFit/>
          </a:bodyPr>
          <a:lstStyle/>
          <a:p>
            <a:r>
              <a:rPr kumimoji="1" lang="en-US" altLang="ja-JP" dirty="0"/>
              <a:t>12</a:t>
            </a:r>
            <a:r>
              <a:rPr kumimoji="1" lang="ja-JP" altLang="en-US" dirty="0"/>
              <a:t>月</a:t>
            </a:r>
            <a:r>
              <a:rPr kumimoji="1" lang="en-US" altLang="ja-JP" dirty="0"/>
              <a:t>1</a:t>
            </a:r>
            <a:r>
              <a:rPr kumimoji="1" lang="ja-JP" altLang="en-US" dirty="0"/>
              <a:t>日　アルファー版リリース（Ｗｅｂアプリ）</a:t>
            </a:r>
            <a:endParaRPr kumimoji="1" lang="en-US" altLang="ja-JP" dirty="0"/>
          </a:p>
          <a:p>
            <a:r>
              <a:rPr kumimoji="1" lang="en-US" altLang="ja-JP" b="1" dirty="0"/>
              <a:t>1</a:t>
            </a:r>
            <a:r>
              <a:rPr kumimoji="1" lang="ja-JP" altLang="en-US" b="1" dirty="0"/>
              <a:t>月初旬　ベーター版リリース（</a:t>
            </a:r>
            <a:r>
              <a:rPr kumimoji="1" lang="ja-JP" altLang="en-US" b="1" dirty="0">
                <a:solidFill>
                  <a:schemeClr val="accent6">
                    <a:lumMod val="75000"/>
                  </a:schemeClr>
                </a:solidFill>
              </a:rPr>
              <a:t>ネイティブアプリ＋</a:t>
            </a:r>
            <a:r>
              <a:rPr kumimoji="1" lang="en-US" altLang="ja-JP" b="1" dirty="0">
                <a:solidFill>
                  <a:schemeClr val="accent6">
                    <a:lumMod val="75000"/>
                  </a:schemeClr>
                </a:solidFill>
              </a:rPr>
              <a:t>ID</a:t>
            </a:r>
            <a:r>
              <a:rPr kumimoji="1" lang="ja-JP" altLang="en-US" b="1" dirty="0">
                <a:solidFill>
                  <a:schemeClr val="accent6">
                    <a:lumMod val="75000"/>
                  </a:schemeClr>
                </a:solidFill>
              </a:rPr>
              <a:t>連携</a:t>
            </a:r>
            <a:r>
              <a:rPr kumimoji="1" lang="ja-JP" altLang="en-US" b="1" dirty="0"/>
              <a:t>）</a:t>
            </a:r>
            <a:endParaRPr kumimoji="1" lang="en-US" altLang="ja-JP" b="1" dirty="0"/>
          </a:p>
          <a:p>
            <a:r>
              <a:rPr kumimoji="1" lang="en-US" altLang="ja-JP" dirty="0"/>
              <a:t>2</a:t>
            </a:r>
            <a:r>
              <a:rPr kumimoji="1" lang="ja-JP" altLang="en-US" dirty="0"/>
              <a:t>月初旬　商用版リリース（データ連携対応）</a:t>
            </a:r>
          </a:p>
        </p:txBody>
      </p:sp>
      <p:sp>
        <p:nvSpPr>
          <p:cNvPr id="6" name="テキスト ボックス 5">
            <a:extLst>
              <a:ext uri="{FF2B5EF4-FFF2-40B4-BE49-F238E27FC236}">
                <a16:creationId xmlns:a16="http://schemas.microsoft.com/office/drawing/2014/main" id="{242FA4FE-1A03-4756-8A0A-02218A946459}"/>
              </a:ext>
            </a:extLst>
          </p:cNvPr>
          <p:cNvSpPr txBox="1"/>
          <p:nvPr/>
        </p:nvSpPr>
        <p:spPr>
          <a:xfrm>
            <a:off x="7566487" y="682989"/>
            <a:ext cx="4462780" cy="1323439"/>
          </a:xfrm>
          <a:prstGeom prst="rect">
            <a:avLst/>
          </a:prstGeom>
          <a:noFill/>
        </p:spPr>
        <p:txBody>
          <a:bodyPr wrap="square" rtlCol="0">
            <a:spAutoFit/>
          </a:bodyPr>
          <a:lstStyle/>
          <a:p>
            <a:r>
              <a:rPr kumimoji="1" lang="ja-JP" altLang="en-US" sz="1600" b="1" dirty="0">
                <a:solidFill>
                  <a:schemeClr val="accent6">
                    <a:lumMod val="75000"/>
                  </a:schemeClr>
                </a:solidFill>
              </a:rPr>
              <a:t>ネイティブアプリ</a:t>
            </a:r>
            <a:r>
              <a:rPr kumimoji="1" lang="ja-JP" altLang="en-US" sz="1600" b="1" dirty="0"/>
              <a:t>に向けて</a:t>
            </a:r>
            <a:endParaRPr kumimoji="1" lang="en-US" altLang="ja-JP" sz="1600" b="1" dirty="0"/>
          </a:p>
          <a:p>
            <a:r>
              <a:rPr kumimoji="1" lang="ja-JP" altLang="en-US" sz="1600" b="1" dirty="0"/>
              <a:t>　・ネイティブアプリ提供会社</a:t>
            </a:r>
            <a:endParaRPr kumimoji="1" lang="en-US" altLang="ja-JP" sz="1600" b="1" dirty="0"/>
          </a:p>
          <a:p>
            <a:r>
              <a:rPr kumimoji="1" lang="ja-JP" altLang="en-US" sz="1600" b="1" dirty="0"/>
              <a:t>　　　　</a:t>
            </a:r>
            <a:r>
              <a:rPr kumimoji="1" lang="en-US" altLang="ja-JP" sz="1600" b="1" dirty="0" err="1"/>
              <a:t>Deeplink</a:t>
            </a:r>
            <a:r>
              <a:rPr kumimoji="1" lang="en-US" altLang="ja-JP" sz="1600" b="1" dirty="0"/>
              <a:t>/</a:t>
            </a:r>
            <a:r>
              <a:rPr kumimoji="1" lang="ja-JP" altLang="en-US" sz="1600" b="1" dirty="0"/>
              <a:t>ユニバーサルリンクを提出</a:t>
            </a:r>
            <a:endParaRPr kumimoji="1" lang="en-US" altLang="ja-JP" sz="1600" b="1" dirty="0"/>
          </a:p>
          <a:p>
            <a:r>
              <a:rPr kumimoji="1" lang="ja-JP" altLang="en-US" sz="1600" b="1" dirty="0"/>
              <a:t>　・Ｗｅｂサービス</a:t>
            </a:r>
            <a:br>
              <a:rPr kumimoji="1" lang="en-US" altLang="ja-JP" sz="1600" b="1" dirty="0"/>
            </a:br>
            <a:r>
              <a:rPr kumimoji="1" lang="ja-JP" altLang="en-US" sz="1600" b="1" dirty="0"/>
              <a:t>　　　　 ＵＲＬ</a:t>
            </a:r>
            <a:r>
              <a:rPr kumimoji="1" lang="en-US" altLang="ja-JP" sz="1600" b="1" dirty="0"/>
              <a:t>/</a:t>
            </a:r>
            <a:r>
              <a:rPr kumimoji="1" lang="ja-JP" altLang="en-US" sz="1600" b="1" dirty="0"/>
              <a:t>ＷｅｂＡＰＩ提出</a:t>
            </a:r>
          </a:p>
        </p:txBody>
      </p:sp>
      <p:sp>
        <p:nvSpPr>
          <p:cNvPr id="2" name="四角形: 角を丸くする 1">
            <a:extLst>
              <a:ext uri="{FF2B5EF4-FFF2-40B4-BE49-F238E27FC236}">
                <a16:creationId xmlns:a16="http://schemas.microsoft.com/office/drawing/2014/main" id="{55584A39-58FE-4EE4-9449-8DD2F28153D4}"/>
              </a:ext>
            </a:extLst>
          </p:cNvPr>
          <p:cNvSpPr/>
          <p:nvPr/>
        </p:nvSpPr>
        <p:spPr>
          <a:xfrm>
            <a:off x="7935132" y="2735451"/>
            <a:ext cx="3952068" cy="3812583"/>
          </a:xfrm>
          <a:prstGeom prst="roundRect">
            <a:avLst>
              <a:gd name="adj" fmla="val 8380"/>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kumimoji="1" lang="ja-JP" altLang="en-US" sz="1400" dirty="0"/>
              <a:t>アプリ入れる際の注意点があれば</a:t>
            </a:r>
            <a:endParaRPr kumimoji="1" lang="en-US" altLang="ja-JP" sz="1400" dirty="0"/>
          </a:p>
          <a:p>
            <a:pPr algn="ctr"/>
            <a:r>
              <a:rPr kumimoji="1" lang="en-US" altLang="ja-JP" sz="1400" dirty="0"/>
              <a:t>12/22</a:t>
            </a:r>
            <a:r>
              <a:rPr kumimoji="1" lang="ja-JP" altLang="en-US" sz="1400" dirty="0"/>
              <a:t>までに事務局あてにご連絡ください。</a:t>
            </a:r>
            <a:endParaRPr kumimoji="1" lang="en-US" altLang="ja-JP" sz="1400" dirty="0"/>
          </a:p>
        </p:txBody>
      </p:sp>
      <p:sp>
        <p:nvSpPr>
          <p:cNvPr id="8" name="矢印: 右 7">
            <a:extLst>
              <a:ext uri="{FF2B5EF4-FFF2-40B4-BE49-F238E27FC236}">
                <a16:creationId xmlns:a16="http://schemas.microsoft.com/office/drawing/2014/main" id="{F39D2157-09A5-4251-9F7E-64695A64C43B}"/>
              </a:ext>
            </a:extLst>
          </p:cNvPr>
          <p:cNvSpPr/>
          <p:nvPr/>
        </p:nvSpPr>
        <p:spPr>
          <a:xfrm>
            <a:off x="7566487" y="4943959"/>
            <a:ext cx="453886" cy="495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988C2BE3-5DAF-4DB6-8CA4-7DB888C9F6E9}"/>
              </a:ext>
            </a:extLst>
          </p:cNvPr>
          <p:cNvPicPr>
            <a:picLocks noChangeAspect="1"/>
          </p:cNvPicPr>
          <p:nvPr/>
        </p:nvPicPr>
        <p:blipFill rotWithShape="1">
          <a:blip r:embed="rId3"/>
          <a:srcRect l="49999" t="17304" r="30975" b="4297"/>
          <a:stretch/>
        </p:blipFill>
        <p:spPr>
          <a:xfrm>
            <a:off x="5481417" y="2030278"/>
            <a:ext cx="1994209" cy="4417018"/>
          </a:xfrm>
          <a:prstGeom prst="rect">
            <a:avLst/>
          </a:prstGeom>
        </p:spPr>
      </p:pic>
      <p:pic>
        <p:nvPicPr>
          <p:cNvPr id="14" name="図 13">
            <a:extLst>
              <a:ext uri="{FF2B5EF4-FFF2-40B4-BE49-F238E27FC236}">
                <a16:creationId xmlns:a16="http://schemas.microsoft.com/office/drawing/2014/main" id="{F14BD183-471F-477E-87B0-DFCEEA8F997D}"/>
              </a:ext>
            </a:extLst>
          </p:cNvPr>
          <p:cNvPicPr>
            <a:picLocks noChangeAspect="1"/>
          </p:cNvPicPr>
          <p:nvPr/>
        </p:nvPicPr>
        <p:blipFill rotWithShape="1">
          <a:blip r:embed="rId4"/>
          <a:srcRect l="60826" t="19314" r="18962" b="6897"/>
          <a:stretch/>
        </p:blipFill>
        <p:spPr>
          <a:xfrm>
            <a:off x="8281808" y="3527383"/>
            <a:ext cx="1443817" cy="2833151"/>
          </a:xfrm>
          <a:prstGeom prst="rect">
            <a:avLst/>
          </a:prstGeom>
        </p:spPr>
      </p:pic>
      <p:pic>
        <p:nvPicPr>
          <p:cNvPr id="16" name="図 15">
            <a:extLst>
              <a:ext uri="{FF2B5EF4-FFF2-40B4-BE49-F238E27FC236}">
                <a16:creationId xmlns:a16="http://schemas.microsoft.com/office/drawing/2014/main" id="{CF23A24A-8884-488B-9741-720FE4E13EEB}"/>
              </a:ext>
            </a:extLst>
          </p:cNvPr>
          <p:cNvPicPr>
            <a:picLocks noChangeAspect="1"/>
          </p:cNvPicPr>
          <p:nvPr/>
        </p:nvPicPr>
        <p:blipFill rotWithShape="1">
          <a:blip r:embed="rId5"/>
          <a:srcRect l="46017" t="19315" r="33453" b="23794"/>
          <a:stretch/>
        </p:blipFill>
        <p:spPr>
          <a:xfrm>
            <a:off x="9987060" y="3662984"/>
            <a:ext cx="1618530" cy="2410832"/>
          </a:xfrm>
          <a:prstGeom prst="rect">
            <a:avLst/>
          </a:prstGeom>
        </p:spPr>
      </p:pic>
      <p:sp>
        <p:nvSpPr>
          <p:cNvPr id="17" name="テキスト ボックス 16">
            <a:extLst>
              <a:ext uri="{FF2B5EF4-FFF2-40B4-BE49-F238E27FC236}">
                <a16:creationId xmlns:a16="http://schemas.microsoft.com/office/drawing/2014/main" id="{2017F02B-0583-4FE5-B501-024866A09034}"/>
              </a:ext>
            </a:extLst>
          </p:cNvPr>
          <p:cNvSpPr txBox="1"/>
          <p:nvPr/>
        </p:nvSpPr>
        <p:spPr>
          <a:xfrm>
            <a:off x="9241752" y="5428806"/>
            <a:ext cx="1338828" cy="369332"/>
          </a:xfrm>
          <a:prstGeom prst="rect">
            <a:avLst/>
          </a:prstGeom>
          <a:solidFill>
            <a:schemeClr val="bg1"/>
          </a:solidFill>
        </p:spPr>
        <p:txBody>
          <a:bodyPr wrap="none" rtlCol="0">
            <a:spAutoFit/>
          </a:bodyPr>
          <a:lstStyle/>
          <a:p>
            <a:r>
              <a:rPr kumimoji="1" lang="ja-JP" altLang="en-US" dirty="0">
                <a:solidFill>
                  <a:srgbClr val="FF0000"/>
                </a:solidFill>
              </a:rPr>
              <a:t>サンプル例</a:t>
            </a:r>
          </a:p>
        </p:txBody>
      </p:sp>
    </p:spTree>
    <p:extLst>
      <p:ext uri="{BB962C8B-B14F-4D97-AF65-F5344CB8AC3E}">
        <p14:creationId xmlns:p14="http://schemas.microsoft.com/office/powerpoint/2010/main" val="375726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BFEDE0C-9851-4FB3-965E-20A85129B5CF}"/>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スマホ教室</a:t>
            </a:r>
          </a:p>
        </p:txBody>
      </p:sp>
      <p:pic>
        <p:nvPicPr>
          <p:cNvPr id="2050" name="Picture 2" descr="説明がありません">
            <a:extLst>
              <a:ext uri="{FF2B5EF4-FFF2-40B4-BE49-F238E27FC236}">
                <a16:creationId xmlns:a16="http://schemas.microsoft.com/office/drawing/2014/main" id="{965BA4BC-0453-44FA-ACEF-BE162B7BE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18" y="908686"/>
            <a:ext cx="3653309" cy="51677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説明がありません">
            <a:extLst>
              <a:ext uri="{FF2B5EF4-FFF2-40B4-BE49-F238E27FC236}">
                <a16:creationId xmlns:a16="http://schemas.microsoft.com/office/drawing/2014/main" id="{15D5C24A-2134-48AA-B431-A00131BAD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143" y="908686"/>
            <a:ext cx="3653308" cy="5167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321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8753EE3-E96A-45E8-A656-57C84BD92321}"/>
              </a:ext>
            </a:extLst>
          </p:cNvPr>
          <p:cNvSpPr txBox="1"/>
          <p:nvPr/>
        </p:nvSpPr>
        <p:spPr>
          <a:xfrm>
            <a:off x="278970" y="674704"/>
            <a:ext cx="11445498" cy="4247317"/>
          </a:xfrm>
          <a:prstGeom prst="rect">
            <a:avLst/>
          </a:prstGeom>
          <a:noFill/>
        </p:spPr>
        <p:txBody>
          <a:bodyPr wrap="square" lIns="91440" tIns="45720" rIns="91440" bIns="45720" anchor="t">
            <a:spAutoFit/>
          </a:bodyPr>
          <a:lstStyle/>
          <a:p>
            <a:r>
              <a:rPr lang="ja-JP" altLang="en-US" b="0" i="0" dirty="0">
                <a:solidFill>
                  <a:srgbClr val="050505"/>
                </a:solidFill>
                <a:effectLst/>
                <a:latin typeface="Segoe UI Historic" panose="020B0502040204020203" pitchFamily="34" charset="0"/>
              </a:rPr>
              <a:t>▼日程（仮） </a:t>
            </a:r>
            <a:endParaRPr lang="en-US" altLang="ja-JP" b="0" i="0" dirty="0">
              <a:solidFill>
                <a:srgbClr val="050505"/>
              </a:solidFill>
              <a:effectLst/>
              <a:latin typeface="Segoe UI Historic" panose="020B0502040204020203" pitchFamily="34" charset="0"/>
            </a:endParaRPr>
          </a:p>
          <a:p>
            <a:r>
              <a:rPr lang="en-US" altLang="ja-JP" sz="1600" b="0" i="0">
                <a:solidFill>
                  <a:srgbClr val="050505"/>
                </a:solidFill>
                <a:effectLst/>
                <a:latin typeface="Segoe UI Historic"/>
                <a:cs typeface="Segoe UI Historic"/>
              </a:rPr>
              <a:t>1</a:t>
            </a:r>
            <a:r>
              <a:rPr lang="ja-JP" altLang="en-US" sz="1600" b="0" i="0">
                <a:solidFill>
                  <a:srgbClr val="050505"/>
                </a:solidFill>
                <a:effectLst/>
                <a:latin typeface="Segoe UI Historic"/>
                <a:cs typeface="Segoe UI Historic"/>
              </a:rPr>
              <a:t>月</a:t>
            </a:r>
            <a:r>
              <a:rPr lang="en-US" altLang="ja-JP" sz="1600" b="0" i="0">
                <a:solidFill>
                  <a:srgbClr val="050505"/>
                </a:solidFill>
                <a:effectLst/>
                <a:latin typeface="Segoe UI Historic"/>
                <a:cs typeface="Segoe UI Historic"/>
              </a:rPr>
              <a:t>12</a:t>
            </a:r>
            <a:r>
              <a:rPr lang="ja-JP" altLang="en-US" sz="1600" b="0" i="0">
                <a:solidFill>
                  <a:srgbClr val="050505"/>
                </a:solidFill>
                <a:effectLst/>
                <a:latin typeface="Segoe UI Historic"/>
                <a:cs typeface="Segoe UI Historic"/>
              </a:rPr>
              <a:t>日（水）午前枠：</a:t>
            </a:r>
            <a:r>
              <a:rPr lang="en-US" altLang="ja-JP" sz="1600" b="0" i="0">
                <a:solidFill>
                  <a:srgbClr val="050505"/>
                </a:solidFill>
                <a:effectLst/>
                <a:latin typeface="Segoe UI Historic"/>
                <a:cs typeface="Segoe UI Historic"/>
              </a:rPr>
              <a:t>10</a:t>
            </a:r>
            <a:r>
              <a:rPr lang="ja-JP" altLang="en-US" sz="1600" b="0" i="0">
                <a:solidFill>
                  <a:srgbClr val="050505"/>
                </a:solidFill>
                <a:effectLst/>
                <a:latin typeface="Segoe UI Historic"/>
                <a:cs typeface="Segoe UI Historic"/>
              </a:rPr>
              <a:t>時</a:t>
            </a:r>
            <a:r>
              <a:rPr lang="en-US" altLang="ja-JP" sz="1600" b="0" i="0">
                <a:solidFill>
                  <a:srgbClr val="050505"/>
                </a:solidFill>
                <a:effectLst/>
                <a:latin typeface="Segoe UI Historic"/>
                <a:cs typeface="Segoe UI Historic"/>
              </a:rPr>
              <a:t>-12</a:t>
            </a:r>
            <a:r>
              <a:rPr lang="ja-JP" altLang="en-US" sz="1600" b="0" i="0">
                <a:solidFill>
                  <a:srgbClr val="050505"/>
                </a:solidFill>
                <a:effectLst/>
                <a:latin typeface="Segoe UI Historic"/>
                <a:cs typeface="Segoe UI Historic"/>
              </a:rPr>
              <a:t>時／午後枠：</a:t>
            </a:r>
            <a:r>
              <a:rPr lang="en-US" altLang="ja-JP" sz="1600" b="0" i="0">
                <a:solidFill>
                  <a:srgbClr val="050505"/>
                </a:solidFill>
                <a:effectLst/>
                <a:latin typeface="Segoe UI Historic"/>
                <a:cs typeface="Segoe UI Historic"/>
              </a:rPr>
              <a:t>13</a:t>
            </a:r>
            <a:r>
              <a:rPr lang="ja-JP" altLang="en-US" sz="1600" b="0" i="0">
                <a:solidFill>
                  <a:srgbClr val="050505"/>
                </a:solidFill>
                <a:effectLst/>
                <a:latin typeface="Segoe UI Historic"/>
                <a:cs typeface="Segoe UI Historic"/>
              </a:rPr>
              <a:t>時</a:t>
            </a:r>
            <a:r>
              <a:rPr lang="en-US" altLang="ja-JP" sz="1600" b="0" i="0">
                <a:solidFill>
                  <a:srgbClr val="050505"/>
                </a:solidFill>
                <a:effectLst/>
                <a:latin typeface="Segoe UI Historic"/>
                <a:cs typeface="Segoe UI Historic"/>
              </a:rPr>
              <a:t>-15</a:t>
            </a:r>
            <a:r>
              <a:rPr lang="ja-JP" altLang="en-US" sz="1600" b="0" i="0">
                <a:solidFill>
                  <a:srgbClr val="050505"/>
                </a:solidFill>
                <a:effectLst/>
                <a:latin typeface="Segoe UI Historic"/>
                <a:cs typeface="Segoe UI Historic"/>
              </a:rPr>
              <a:t>時　　</a:t>
            </a:r>
            <a:r>
              <a:rPr lang="ja-JP" altLang="en-US" sz="1600">
                <a:solidFill>
                  <a:srgbClr val="050505"/>
                </a:solidFill>
                <a:latin typeface="Segoe UI Historic"/>
                <a:cs typeface="Segoe UI Historic"/>
              </a:rPr>
              <a:t>ドコモ（午前）三井住友海上（午後）</a:t>
            </a:r>
            <a:endParaRPr lang="en-US" altLang="ja-JP" sz="1600" b="0" i="0" dirty="0">
              <a:solidFill>
                <a:srgbClr val="050505"/>
              </a:solidFill>
              <a:effectLst/>
              <a:latin typeface="Segoe UI Historic" panose="020B0502040204020203" pitchFamily="34" charset="0"/>
            </a:endParaRPr>
          </a:p>
          <a:p>
            <a:r>
              <a:rPr lang="en-US" altLang="ja-JP" sz="1600" b="0" i="0" dirty="0">
                <a:solidFill>
                  <a:srgbClr val="050505"/>
                </a:solidFill>
                <a:effectLst/>
                <a:latin typeface="Segoe UI Historic"/>
                <a:cs typeface="Segoe UI Historic"/>
              </a:rPr>
              <a:t>1</a:t>
            </a:r>
            <a:r>
              <a:rPr lang="ja-JP" altLang="en-US" sz="1600" b="0" i="0">
                <a:solidFill>
                  <a:srgbClr val="050505"/>
                </a:solidFill>
                <a:effectLst/>
                <a:latin typeface="Segoe UI Historic"/>
                <a:cs typeface="Segoe UI Historic"/>
              </a:rPr>
              <a:t>月</a:t>
            </a:r>
            <a:r>
              <a:rPr lang="en-US" altLang="ja-JP" sz="1600" b="0" i="0" dirty="0">
                <a:solidFill>
                  <a:srgbClr val="050505"/>
                </a:solidFill>
                <a:effectLst/>
                <a:latin typeface="Segoe UI Historic"/>
                <a:cs typeface="Segoe UI Historic"/>
              </a:rPr>
              <a:t>13</a:t>
            </a:r>
            <a:r>
              <a:rPr lang="ja-JP" altLang="en-US" sz="1600" b="0" i="0">
                <a:solidFill>
                  <a:srgbClr val="050505"/>
                </a:solidFill>
                <a:effectLst/>
                <a:latin typeface="Segoe UI Historic"/>
                <a:cs typeface="Segoe UI Historic"/>
              </a:rPr>
              <a:t>日（木）午前枠：</a:t>
            </a:r>
            <a:r>
              <a:rPr lang="en-US" altLang="ja-JP" sz="1600" b="0" i="0" dirty="0">
                <a:solidFill>
                  <a:srgbClr val="050505"/>
                </a:solidFill>
                <a:effectLst/>
                <a:latin typeface="Segoe UI Historic"/>
                <a:cs typeface="Segoe UI Historic"/>
              </a:rPr>
              <a:t>10</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a:solidFill>
                  <a:srgbClr val="050505"/>
                </a:solidFill>
                <a:effectLst/>
                <a:latin typeface="Segoe UI Historic"/>
                <a:cs typeface="Segoe UI Historic"/>
              </a:rPr>
              <a:t>時 　　</a:t>
            </a:r>
            <a:r>
              <a:rPr lang="ja-JP" altLang="en-US" sz="1600">
                <a:solidFill>
                  <a:srgbClr val="050505"/>
                </a:solidFill>
                <a:latin typeface="Segoe UI Historic"/>
                <a:cs typeface="Segoe UI Historic"/>
              </a:rPr>
              <a:t>ー</a:t>
            </a:r>
            <a:endParaRPr lang="en-US" altLang="ja-JP" sz="1600" b="0" i="0">
              <a:solidFill>
                <a:srgbClr val="050505"/>
              </a:solidFill>
              <a:effectLst/>
              <a:latin typeface="Segoe UI Historic"/>
              <a:cs typeface="Segoe UI Historic"/>
            </a:endParaRPr>
          </a:p>
          <a:p>
            <a:r>
              <a:rPr lang="en-US" altLang="ja-JP" sz="1600" b="0" i="0" dirty="0">
                <a:solidFill>
                  <a:srgbClr val="050505"/>
                </a:solidFill>
                <a:effectLst/>
                <a:latin typeface="Segoe UI Historic" panose="020B0502040204020203" pitchFamily="34" charset="0"/>
              </a:rPr>
              <a:t>1</a:t>
            </a:r>
            <a:r>
              <a:rPr lang="ja-JP" altLang="en-US" sz="1600" b="0" i="0" dirty="0">
                <a:solidFill>
                  <a:srgbClr val="050505"/>
                </a:solidFill>
                <a:effectLst/>
                <a:latin typeface="Segoe UI Historic" panose="020B0502040204020203" pitchFamily="34" charset="0"/>
              </a:rPr>
              <a:t>月</a:t>
            </a:r>
            <a:r>
              <a:rPr lang="en-US" altLang="ja-JP" sz="1600" b="0" i="0" dirty="0">
                <a:solidFill>
                  <a:srgbClr val="050505"/>
                </a:solidFill>
                <a:effectLst/>
                <a:latin typeface="Segoe UI Historic" panose="020B0502040204020203" pitchFamily="34" charset="0"/>
              </a:rPr>
              <a:t>14</a:t>
            </a:r>
            <a:r>
              <a:rPr lang="ja-JP" altLang="en-US" sz="1600" b="0" i="0" dirty="0">
                <a:solidFill>
                  <a:srgbClr val="050505"/>
                </a:solidFill>
                <a:effectLst/>
                <a:latin typeface="Segoe UI Historic" panose="020B0502040204020203" pitchFamily="34" charset="0"/>
              </a:rPr>
              <a:t>日（金）午前枠：</a:t>
            </a:r>
            <a:r>
              <a:rPr lang="en-US" altLang="ja-JP" sz="1600" b="0" i="0" dirty="0">
                <a:solidFill>
                  <a:srgbClr val="050505"/>
                </a:solidFill>
                <a:effectLst/>
                <a:latin typeface="Segoe UI Historic" panose="020B0502040204020203" pitchFamily="34" charset="0"/>
              </a:rPr>
              <a:t>10</a:t>
            </a:r>
            <a:r>
              <a:rPr lang="ja-JP" altLang="en-US" sz="1600" b="0" i="0" dirty="0">
                <a:solidFill>
                  <a:srgbClr val="050505"/>
                </a:solidFill>
                <a:effectLst/>
                <a:latin typeface="Segoe UI Historic" panose="020B0502040204020203" pitchFamily="34" charset="0"/>
              </a:rPr>
              <a:t>時</a:t>
            </a:r>
            <a:r>
              <a:rPr lang="en-US" altLang="ja-JP" sz="1600" b="0" i="0" dirty="0">
                <a:solidFill>
                  <a:srgbClr val="050505"/>
                </a:solidFill>
                <a:effectLst/>
                <a:latin typeface="Segoe UI Historic" panose="020B0502040204020203" pitchFamily="34" charset="0"/>
              </a:rPr>
              <a:t>-12</a:t>
            </a:r>
            <a:r>
              <a:rPr lang="ja-JP" altLang="en-US" sz="1600" b="0" i="0" dirty="0">
                <a:solidFill>
                  <a:srgbClr val="050505"/>
                </a:solidFill>
                <a:effectLst/>
                <a:latin typeface="Segoe UI Historic" panose="020B0502040204020203" pitchFamily="34" charset="0"/>
              </a:rPr>
              <a:t>時／午後枠：</a:t>
            </a:r>
            <a:r>
              <a:rPr lang="en-US" altLang="ja-JP" sz="1600" b="0" i="0" dirty="0">
                <a:solidFill>
                  <a:srgbClr val="050505"/>
                </a:solidFill>
                <a:effectLst/>
                <a:latin typeface="Segoe UI Historic" panose="020B0502040204020203" pitchFamily="34" charset="0"/>
              </a:rPr>
              <a:t>13</a:t>
            </a:r>
            <a:r>
              <a:rPr lang="ja-JP" altLang="en-US" sz="1600" b="0" i="0" dirty="0">
                <a:solidFill>
                  <a:srgbClr val="050505"/>
                </a:solidFill>
                <a:effectLst/>
                <a:latin typeface="Segoe UI Historic" panose="020B0502040204020203" pitchFamily="34" charset="0"/>
              </a:rPr>
              <a:t>時</a:t>
            </a:r>
            <a:r>
              <a:rPr lang="en-US" altLang="ja-JP" sz="1600" b="0" i="0" dirty="0">
                <a:solidFill>
                  <a:srgbClr val="050505"/>
                </a:solidFill>
                <a:effectLst/>
                <a:latin typeface="Segoe UI Historic" panose="020B0502040204020203" pitchFamily="34" charset="0"/>
              </a:rPr>
              <a:t>-15</a:t>
            </a:r>
            <a:r>
              <a:rPr lang="ja-JP" altLang="en-US" sz="1600" b="0" i="0" dirty="0">
                <a:solidFill>
                  <a:srgbClr val="050505"/>
                </a:solidFill>
                <a:effectLst/>
                <a:latin typeface="Segoe UI Historic" panose="020B0502040204020203" pitchFamily="34" charset="0"/>
              </a:rPr>
              <a:t>時 　　</a:t>
            </a:r>
            <a:r>
              <a:rPr lang="en-US" altLang="ja-JP" sz="1600" b="0" i="0" dirty="0">
                <a:solidFill>
                  <a:srgbClr val="050505"/>
                </a:solidFill>
                <a:effectLst/>
                <a:latin typeface="Segoe UI Historic" panose="020B0502040204020203" pitchFamily="34" charset="0"/>
              </a:rPr>
              <a:t>NEC</a:t>
            </a:r>
            <a:r>
              <a:rPr lang="ja-JP" altLang="en-US" sz="1600" b="0" i="0" dirty="0">
                <a:solidFill>
                  <a:srgbClr val="050505"/>
                </a:solidFill>
                <a:effectLst/>
                <a:latin typeface="Segoe UI Historic" panose="020B0502040204020203" pitchFamily="34" charset="0"/>
              </a:rPr>
              <a:t>ネッツエスアイ　（中央公民館：東地区）</a:t>
            </a:r>
            <a:endParaRPr lang="en-US" altLang="ja-JP" sz="1600" b="0" i="0" dirty="0">
              <a:solidFill>
                <a:srgbClr val="050505"/>
              </a:solidFill>
              <a:effectLst/>
              <a:latin typeface="Segoe UI Historic" panose="020B0502040204020203" pitchFamily="34" charset="0"/>
            </a:endParaRPr>
          </a:p>
          <a:p>
            <a:r>
              <a:rPr lang="en-US" altLang="ja-JP" sz="1600" b="0" i="0" dirty="0">
                <a:solidFill>
                  <a:srgbClr val="050505"/>
                </a:solidFill>
                <a:effectLst/>
                <a:latin typeface="Segoe UI Historic" panose="020B0502040204020203" pitchFamily="34" charset="0"/>
              </a:rPr>
              <a:t>1</a:t>
            </a:r>
            <a:r>
              <a:rPr lang="ja-JP" altLang="en-US" sz="1600" b="0" i="0" dirty="0">
                <a:solidFill>
                  <a:srgbClr val="050505"/>
                </a:solidFill>
                <a:effectLst/>
                <a:latin typeface="Segoe UI Historic" panose="020B0502040204020203" pitchFamily="34" charset="0"/>
              </a:rPr>
              <a:t>月</a:t>
            </a:r>
            <a:r>
              <a:rPr lang="en-US" altLang="ja-JP" sz="1600" b="0" i="0" dirty="0">
                <a:solidFill>
                  <a:srgbClr val="050505"/>
                </a:solidFill>
                <a:effectLst/>
                <a:latin typeface="Segoe UI Historic" panose="020B0502040204020203" pitchFamily="34" charset="0"/>
              </a:rPr>
              <a:t>19</a:t>
            </a:r>
            <a:r>
              <a:rPr lang="ja-JP" altLang="en-US" sz="1600" b="0" i="0" dirty="0">
                <a:solidFill>
                  <a:srgbClr val="050505"/>
                </a:solidFill>
                <a:effectLst/>
                <a:latin typeface="Segoe UI Historic" panose="020B0502040204020203" pitchFamily="34" charset="0"/>
              </a:rPr>
              <a:t>日（水）午前枠：</a:t>
            </a:r>
            <a:r>
              <a:rPr lang="en-US" altLang="ja-JP" sz="1600" b="0" i="0" dirty="0">
                <a:solidFill>
                  <a:srgbClr val="050505"/>
                </a:solidFill>
                <a:effectLst/>
                <a:latin typeface="Segoe UI Historic" panose="020B0502040204020203" pitchFamily="34" charset="0"/>
              </a:rPr>
              <a:t>10</a:t>
            </a:r>
            <a:r>
              <a:rPr lang="ja-JP" altLang="en-US" sz="1600" b="0" i="0" dirty="0">
                <a:solidFill>
                  <a:srgbClr val="050505"/>
                </a:solidFill>
                <a:effectLst/>
                <a:latin typeface="Segoe UI Historic" panose="020B0502040204020203" pitchFamily="34" charset="0"/>
              </a:rPr>
              <a:t>時</a:t>
            </a:r>
            <a:r>
              <a:rPr lang="en-US" altLang="ja-JP" sz="1600" b="0" i="0" dirty="0">
                <a:solidFill>
                  <a:srgbClr val="050505"/>
                </a:solidFill>
                <a:effectLst/>
                <a:latin typeface="Segoe UI Historic" panose="020B0502040204020203" pitchFamily="34" charset="0"/>
              </a:rPr>
              <a:t>-12</a:t>
            </a:r>
            <a:r>
              <a:rPr lang="ja-JP" altLang="en-US" sz="1600" b="0" i="0" dirty="0">
                <a:solidFill>
                  <a:srgbClr val="050505"/>
                </a:solidFill>
                <a:effectLst/>
                <a:latin typeface="Segoe UI Historic" panose="020B0502040204020203" pitchFamily="34" charset="0"/>
              </a:rPr>
              <a:t>時／午後枠：</a:t>
            </a:r>
            <a:r>
              <a:rPr lang="en-US" altLang="ja-JP" sz="1600" b="0" i="0" dirty="0">
                <a:solidFill>
                  <a:srgbClr val="050505"/>
                </a:solidFill>
                <a:effectLst/>
                <a:latin typeface="Segoe UI Historic" panose="020B0502040204020203" pitchFamily="34" charset="0"/>
              </a:rPr>
              <a:t>13</a:t>
            </a:r>
            <a:r>
              <a:rPr lang="ja-JP" altLang="en-US" sz="1600" b="0" i="0" dirty="0">
                <a:solidFill>
                  <a:srgbClr val="050505"/>
                </a:solidFill>
                <a:effectLst/>
                <a:latin typeface="Segoe UI Historic" panose="020B0502040204020203" pitchFamily="34" charset="0"/>
              </a:rPr>
              <a:t>時</a:t>
            </a:r>
            <a:r>
              <a:rPr lang="en-US" altLang="ja-JP" sz="1600" b="0" i="0" dirty="0">
                <a:solidFill>
                  <a:srgbClr val="050505"/>
                </a:solidFill>
                <a:effectLst/>
                <a:latin typeface="Segoe UI Historic" panose="020B0502040204020203" pitchFamily="34" charset="0"/>
              </a:rPr>
              <a:t>-15</a:t>
            </a:r>
            <a:r>
              <a:rPr lang="ja-JP" altLang="en-US" sz="1600" b="0" i="0" dirty="0">
                <a:solidFill>
                  <a:srgbClr val="050505"/>
                </a:solidFill>
                <a:effectLst/>
                <a:latin typeface="Segoe UI Historic" panose="020B0502040204020203" pitchFamily="34" charset="0"/>
              </a:rPr>
              <a:t>時 　　関西電力</a:t>
            </a:r>
            <a:endParaRPr lang="en-US" altLang="ja-JP" sz="1600" b="0" i="0" dirty="0">
              <a:solidFill>
                <a:srgbClr val="050505"/>
              </a:solidFill>
              <a:effectLst/>
              <a:latin typeface="Segoe UI Historic" panose="020B0502040204020203" pitchFamily="34" charset="0"/>
            </a:endParaRPr>
          </a:p>
          <a:p>
            <a:r>
              <a:rPr lang="en-US" altLang="ja-JP" sz="1600" b="0" i="0" dirty="0">
                <a:solidFill>
                  <a:srgbClr val="050505"/>
                </a:solidFill>
                <a:effectLst/>
                <a:latin typeface="Segoe UI Historic" panose="020B0502040204020203" pitchFamily="34" charset="0"/>
              </a:rPr>
              <a:t>1</a:t>
            </a:r>
            <a:r>
              <a:rPr lang="ja-JP" altLang="en-US" sz="1600" b="0" i="0" dirty="0">
                <a:solidFill>
                  <a:srgbClr val="050505"/>
                </a:solidFill>
                <a:effectLst/>
                <a:latin typeface="Segoe UI Historic" panose="020B0502040204020203" pitchFamily="34" charset="0"/>
              </a:rPr>
              <a:t>月</a:t>
            </a:r>
            <a:r>
              <a:rPr lang="en-US" altLang="ja-JP" sz="1600" b="0" i="0" dirty="0">
                <a:solidFill>
                  <a:srgbClr val="050505"/>
                </a:solidFill>
                <a:effectLst/>
                <a:latin typeface="Segoe UI Historic" panose="020B0502040204020203" pitchFamily="34" charset="0"/>
              </a:rPr>
              <a:t>20</a:t>
            </a:r>
            <a:r>
              <a:rPr lang="ja-JP" altLang="en-US" sz="1600" b="0" i="0" dirty="0">
                <a:solidFill>
                  <a:srgbClr val="050505"/>
                </a:solidFill>
                <a:effectLst/>
                <a:latin typeface="Segoe UI Historic" panose="020B0502040204020203" pitchFamily="34" charset="0"/>
              </a:rPr>
              <a:t>日（木）午前枠：</a:t>
            </a:r>
            <a:r>
              <a:rPr lang="en-US" altLang="ja-JP" sz="1600" b="0" i="0" dirty="0">
                <a:solidFill>
                  <a:srgbClr val="050505"/>
                </a:solidFill>
                <a:effectLst/>
                <a:latin typeface="Segoe UI Historic" panose="020B0502040204020203" pitchFamily="34" charset="0"/>
              </a:rPr>
              <a:t>10</a:t>
            </a:r>
            <a:r>
              <a:rPr lang="ja-JP" altLang="en-US" sz="1600" b="0" i="0" dirty="0">
                <a:solidFill>
                  <a:srgbClr val="050505"/>
                </a:solidFill>
                <a:effectLst/>
                <a:latin typeface="Segoe UI Historic" panose="020B0502040204020203" pitchFamily="34" charset="0"/>
              </a:rPr>
              <a:t>時</a:t>
            </a:r>
            <a:r>
              <a:rPr lang="en-US" altLang="ja-JP" sz="1600" b="0" i="0" dirty="0">
                <a:solidFill>
                  <a:srgbClr val="050505"/>
                </a:solidFill>
                <a:effectLst/>
                <a:latin typeface="Segoe UI Historic" panose="020B0502040204020203" pitchFamily="34" charset="0"/>
              </a:rPr>
              <a:t>-12</a:t>
            </a:r>
            <a:r>
              <a:rPr lang="ja-JP" altLang="en-US" sz="1600" b="0" i="0" dirty="0">
                <a:solidFill>
                  <a:srgbClr val="050505"/>
                </a:solidFill>
                <a:effectLst/>
                <a:latin typeface="Segoe UI Historic" panose="020B0502040204020203" pitchFamily="34" charset="0"/>
              </a:rPr>
              <a:t>時／午後枠：</a:t>
            </a:r>
            <a:r>
              <a:rPr lang="en-US" altLang="ja-JP" sz="1600" b="0" i="0" dirty="0">
                <a:solidFill>
                  <a:srgbClr val="050505"/>
                </a:solidFill>
                <a:effectLst/>
                <a:latin typeface="Segoe UI Historic" panose="020B0502040204020203" pitchFamily="34" charset="0"/>
              </a:rPr>
              <a:t>13</a:t>
            </a:r>
            <a:r>
              <a:rPr lang="ja-JP" altLang="en-US" sz="1600" b="0" i="0" dirty="0">
                <a:solidFill>
                  <a:srgbClr val="050505"/>
                </a:solidFill>
                <a:effectLst/>
                <a:latin typeface="Segoe UI Historic" panose="020B0502040204020203" pitchFamily="34" charset="0"/>
              </a:rPr>
              <a:t>時</a:t>
            </a:r>
            <a:r>
              <a:rPr lang="en-US" altLang="ja-JP" sz="1600" b="0" i="0" dirty="0">
                <a:solidFill>
                  <a:srgbClr val="050505"/>
                </a:solidFill>
                <a:effectLst/>
                <a:latin typeface="Segoe UI Historic" panose="020B0502040204020203" pitchFamily="34" charset="0"/>
              </a:rPr>
              <a:t>-15</a:t>
            </a:r>
            <a:r>
              <a:rPr lang="ja-JP" altLang="en-US" sz="1600" b="0" i="0" dirty="0">
                <a:solidFill>
                  <a:srgbClr val="050505"/>
                </a:solidFill>
                <a:effectLst/>
                <a:latin typeface="Segoe UI Historic" panose="020B0502040204020203" pitchFamily="34" charset="0"/>
              </a:rPr>
              <a:t>時 　　</a:t>
            </a:r>
            <a:r>
              <a:rPr lang="en-US" altLang="ja-JP" sz="1600" b="0" i="0" dirty="0">
                <a:solidFill>
                  <a:srgbClr val="050505"/>
                </a:solidFill>
                <a:effectLst/>
                <a:latin typeface="Segoe UI Historic" panose="020B0502040204020203" pitchFamily="34" charset="0"/>
              </a:rPr>
              <a:t>OZ1</a:t>
            </a:r>
            <a:r>
              <a:rPr lang="ja-JP" altLang="en-US" sz="1600" b="0" i="0" dirty="0">
                <a:solidFill>
                  <a:srgbClr val="050505"/>
                </a:solidFill>
                <a:effectLst/>
                <a:latin typeface="Segoe UI Historic" panose="020B0502040204020203" pitchFamily="34" charset="0"/>
              </a:rPr>
              <a:t>（午後）</a:t>
            </a:r>
            <a:endParaRPr lang="en-US" altLang="ja-JP" sz="1600" b="0" i="0" dirty="0">
              <a:solidFill>
                <a:srgbClr val="050505"/>
              </a:solidFill>
              <a:effectLst/>
              <a:latin typeface="Segoe UI Historic" panose="020B0502040204020203" pitchFamily="34" charset="0"/>
            </a:endParaRPr>
          </a:p>
          <a:p>
            <a:r>
              <a:rPr lang="en-US" altLang="ja-JP" sz="1600" b="0" i="0" dirty="0">
                <a:solidFill>
                  <a:srgbClr val="050505"/>
                </a:solidFill>
                <a:effectLst/>
                <a:latin typeface="Segoe UI Historic" panose="020B0502040204020203" pitchFamily="34" charset="0"/>
              </a:rPr>
              <a:t>1</a:t>
            </a:r>
            <a:r>
              <a:rPr lang="ja-JP" altLang="en-US" sz="1600" b="0" i="0" dirty="0">
                <a:solidFill>
                  <a:srgbClr val="050505"/>
                </a:solidFill>
                <a:effectLst/>
                <a:latin typeface="Segoe UI Historic" panose="020B0502040204020203" pitchFamily="34" charset="0"/>
              </a:rPr>
              <a:t>月</a:t>
            </a:r>
            <a:r>
              <a:rPr lang="en-US" altLang="ja-JP" sz="1600" b="0" i="0" dirty="0">
                <a:solidFill>
                  <a:srgbClr val="050505"/>
                </a:solidFill>
                <a:effectLst/>
                <a:latin typeface="Segoe UI Historic" panose="020B0502040204020203" pitchFamily="34" charset="0"/>
              </a:rPr>
              <a:t>21</a:t>
            </a:r>
            <a:r>
              <a:rPr lang="ja-JP" altLang="en-US" sz="1600" b="0" i="0" dirty="0">
                <a:solidFill>
                  <a:srgbClr val="050505"/>
                </a:solidFill>
                <a:effectLst/>
                <a:latin typeface="Segoe UI Historic" panose="020B0502040204020203" pitchFamily="34" charset="0"/>
              </a:rPr>
              <a:t>日（金）午前枠：</a:t>
            </a:r>
            <a:r>
              <a:rPr lang="en-US" altLang="ja-JP" sz="1600" b="0" i="0" dirty="0">
                <a:solidFill>
                  <a:srgbClr val="050505"/>
                </a:solidFill>
                <a:effectLst/>
                <a:latin typeface="Segoe UI Historic" panose="020B0502040204020203" pitchFamily="34" charset="0"/>
              </a:rPr>
              <a:t>10</a:t>
            </a:r>
            <a:r>
              <a:rPr lang="ja-JP" altLang="en-US" sz="1600" b="0" i="0" dirty="0">
                <a:solidFill>
                  <a:srgbClr val="050505"/>
                </a:solidFill>
                <a:effectLst/>
                <a:latin typeface="Segoe UI Historic" panose="020B0502040204020203" pitchFamily="34" charset="0"/>
              </a:rPr>
              <a:t>時</a:t>
            </a:r>
            <a:r>
              <a:rPr lang="en-US" altLang="ja-JP" sz="1600" b="0" i="0" dirty="0">
                <a:solidFill>
                  <a:srgbClr val="050505"/>
                </a:solidFill>
                <a:effectLst/>
                <a:latin typeface="Segoe UI Historic" panose="020B0502040204020203" pitchFamily="34" charset="0"/>
              </a:rPr>
              <a:t>-12</a:t>
            </a:r>
            <a:r>
              <a:rPr lang="ja-JP" altLang="en-US" sz="1600" b="0" i="0" dirty="0">
                <a:solidFill>
                  <a:srgbClr val="050505"/>
                </a:solidFill>
                <a:effectLst/>
                <a:latin typeface="Segoe UI Historic" panose="020B0502040204020203" pitchFamily="34" charset="0"/>
              </a:rPr>
              <a:t>時／午後枠：</a:t>
            </a:r>
            <a:r>
              <a:rPr lang="en-US" altLang="ja-JP" sz="1600" b="0" i="0" dirty="0">
                <a:solidFill>
                  <a:srgbClr val="050505"/>
                </a:solidFill>
                <a:effectLst/>
                <a:latin typeface="Segoe UI Historic" panose="020B0502040204020203" pitchFamily="34" charset="0"/>
              </a:rPr>
              <a:t>13</a:t>
            </a:r>
            <a:r>
              <a:rPr lang="ja-JP" altLang="en-US" sz="1600" b="0" i="0" dirty="0">
                <a:solidFill>
                  <a:srgbClr val="050505"/>
                </a:solidFill>
                <a:effectLst/>
                <a:latin typeface="Segoe UI Historic" panose="020B0502040204020203" pitchFamily="34" charset="0"/>
              </a:rPr>
              <a:t>時</a:t>
            </a:r>
            <a:r>
              <a:rPr lang="en-US" altLang="ja-JP" sz="1600" b="0" i="0" dirty="0">
                <a:solidFill>
                  <a:srgbClr val="050505"/>
                </a:solidFill>
                <a:effectLst/>
                <a:latin typeface="Segoe UI Historic" panose="020B0502040204020203" pitchFamily="34" charset="0"/>
              </a:rPr>
              <a:t>-15</a:t>
            </a:r>
            <a:r>
              <a:rPr lang="ja-JP" altLang="en-US" sz="1600" b="0" i="0" dirty="0">
                <a:solidFill>
                  <a:srgbClr val="050505"/>
                </a:solidFill>
                <a:effectLst/>
                <a:latin typeface="Segoe UI Historic" panose="020B0502040204020203" pitchFamily="34" charset="0"/>
              </a:rPr>
              <a:t>時 　</a:t>
            </a:r>
            <a:r>
              <a:rPr lang="en-US" altLang="ja-JP" sz="1600" b="0" i="0" dirty="0">
                <a:solidFill>
                  <a:srgbClr val="050505"/>
                </a:solidFill>
                <a:effectLst/>
                <a:latin typeface="Segoe UI Historic" panose="020B0502040204020203" pitchFamily="34" charset="0"/>
              </a:rPr>
              <a:t> </a:t>
            </a:r>
            <a:r>
              <a:rPr lang="ja-JP" altLang="en-US" sz="1600" b="0" i="0" dirty="0">
                <a:solidFill>
                  <a:srgbClr val="050505"/>
                </a:solidFill>
                <a:effectLst/>
                <a:latin typeface="Segoe UI Historic" panose="020B0502040204020203" pitchFamily="34" charset="0"/>
              </a:rPr>
              <a:t>   </a:t>
            </a:r>
            <a:r>
              <a:rPr lang="en-US" altLang="ja-JP" sz="1600" b="0" i="0" dirty="0">
                <a:solidFill>
                  <a:srgbClr val="050505"/>
                </a:solidFill>
                <a:effectLst/>
                <a:latin typeface="Segoe UI Historic" panose="020B0502040204020203" pitchFamily="34" charset="0"/>
              </a:rPr>
              <a:t>NEC</a:t>
            </a:r>
            <a:r>
              <a:rPr lang="ja-JP" altLang="en-US" sz="1600" b="0" i="0" dirty="0">
                <a:solidFill>
                  <a:srgbClr val="050505"/>
                </a:solidFill>
                <a:effectLst/>
                <a:latin typeface="Segoe UI Historic" panose="020B0502040204020203" pitchFamily="34" charset="0"/>
              </a:rPr>
              <a:t>ネッツエスアイ</a:t>
            </a:r>
            <a:endParaRPr lang="en-US" altLang="ja-JP" sz="1600" b="0" i="0" dirty="0">
              <a:solidFill>
                <a:srgbClr val="050505"/>
              </a:solidFill>
              <a:effectLst/>
              <a:latin typeface="Segoe UI Historic" panose="020B0502040204020203" pitchFamily="34" charset="0"/>
            </a:endParaRPr>
          </a:p>
          <a:p>
            <a:r>
              <a:rPr lang="en-US" altLang="ja-JP" sz="1600" b="0" i="0" dirty="0">
                <a:solidFill>
                  <a:srgbClr val="050505"/>
                </a:solidFill>
                <a:effectLst/>
                <a:latin typeface="Segoe UI Historic" panose="020B0502040204020203" pitchFamily="34" charset="0"/>
              </a:rPr>
              <a:t>1</a:t>
            </a:r>
            <a:r>
              <a:rPr lang="ja-JP" altLang="en-US" sz="1600" b="0" i="0" dirty="0">
                <a:solidFill>
                  <a:srgbClr val="050505"/>
                </a:solidFill>
                <a:effectLst/>
                <a:latin typeface="Segoe UI Historic" panose="020B0502040204020203" pitchFamily="34" charset="0"/>
              </a:rPr>
              <a:t>月</a:t>
            </a:r>
            <a:r>
              <a:rPr lang="en-US" altLang="ja-JP" sz="1600" b="0" i="0" dirty="0">
                <a:solidFill>
                  <a:srgbClr val="050505"/>
                </a:solidFill>
                <a:effectLst/>
                <a:latin typeface="Segoe UI Historic" panose="020B0502040204020203" pitchFamily="34" charset="0"/>
              </a:rPr>
              <a:t>22</a:t>
            </a:r>
            <a:r>
              <a:rPr lang="ja-JP" altLang="en-US" sz="1600" b="0" i="0" dirty="0">
                <a:solidFill>
                  <a:srgbClr val="050505"/>
                </a:solidFill>
                <a:effectLst/>
                <a:latin typeface="Segoe UI Historic" panose="020B0502040204020203" pitchFamily="34" charset="0"/>
              </a:rPr>
              <a:t>日（土）午後枠：</a:t>
            </a:r>
            <a:r>
              <a:rPr lang="en-US" altLang="ja-JP" sz="1600" b="0" i="0" dirty="0">
                <a:solidFill>
                  <a:srgbClr val="050505"/>
                </a:solidFill>
                <a:effectLst/>
                <a:latin typeface="Segoe UI Historic" panose="020B0502040204020203" pitchFamily="34" charset="0"/>
              </a:rPr>
              <a:t>14</a:t>
            </a:r>
            <a:r>
              <a:rPr lang="ja-JP" altLang="en-US" sz="1600" b="0" i="0" dirty="0">
                <a:solidFill>
                  <a:srgbClr val="050505"/>
                </a:solidFill>
                <a:effectLst/>
                <a:latin typeface="Segoe UI Historic" panose="020B0502040204020203" pitchFamily="34" charset="0"/>
              </a:rPr>
              <a:t>時</a:t>
            </a:r>
            <a:r>
              <a:rPr lang="en-US" altLang="ja-JP" sz="1600" b="0" i="0" dirty="0">
                <a:solidFill>
                  <a:srgbClr val="050505"/>
                </a:solidFill>
                <a:effectLst/>
                <a:latin typeface="Segoe UI Historic" panose="020B0502040204020203" pitchFamily="34" charset="0"/>
              </a:rPr>
              <a:t>-16</a:t>
            </a:r>
            <a:r>
              <a:rPr lang="ja-JP" altLang="en-US" sz="1600" b="0" i="0" dirty="0">
                <a:solidFill>
                  <a:srgbClr val="050505"/>
                </a:solidFill>
                <a:effectLst/>
                <a:latin typeface="Segoe UI Historic" panose="020B0502040204020203" pitchFamily="34" charset="0"/>
              </a:rPr>
              <a:t>時 </a:t>
            </a:r>
            <a:r>
              <a:rPr lang="en-US" altLang="ja-JP" sz="1600" b="0" i="0" dirty="0">
                <a:solidFill>
                  <a:srgbClr val="050505"/>
                </a:solidFill>
                <a:effectLst/>
                <a:latin typeface="Segoe UI Historic" panose="020B0502040204020203" pitchFamily="34" charset="0"/>
              </a:rPr>
              <a:t>※</a:t>
            </a:r>
            <a:r>
              <a:rPr lang="ja-JP" altLang="en-US" sz="1600" b="0" i="0" dirty="0">
                <a:solidFill>
                  <a:srgbClr val="050505"/>
                </a:solidFill>
                <a:effectLst/>
                <a:latin typeface="Segoe UI Historic" panose="020B0502040204020203" pitchFamily="34" charset="0"/>
              </a:rPr>
              <a:t>午前はよろづ相談室 　 </a:t>
            </a:r>
            <a:r>
              <a:rPr lang="en-US" altLang="ja-JP" sz="1600" b="0" i="0" dirty="0">
                <a:solidFill>
                  <a:srgbClr val="050505"/>
                </a:solidFill>
                <a:effectLst/>
                <a:latin typeface="Segoe UI Historic" panose="020B0502040204020203" pitchFamily="34" charset="0"/>
              </a:rPr>
              <a:t>OZ1</a:t>
            </a:r>
          </a:p>
          <a:p>
            <a:endParaRPr lang="en-US" altLang="ja-JP" sz="1600" dirty="0">
              <a:solidFill>
                <a:srgbClr val="050505"/>
              </a:solidFill>
              <a:latin typeface="Segoe UI Historic" panose="020B0502040204020203" pitchFamily="34" charset="0"/>
            </a:endParaRPr>
          </a:p>
          <a:p>
            <a:r>
              <a:rPr lang="ja-JP" altLang="en-US" sz="1600" b="0" i="0" dirty="0">
                <a:solidFill>
                  <a:srgbClr val="050505"/>
                </a:solidFill>
                <a:effectLst/>
                <a:latin typeface="Segoe UI Historic" panose="020B0502040204020203" pitchFamily="34" charset="0"/>
              </a:rPr>
              <a:t>　　午前、午後</a:t>
            </a:r>
            <a:r>
              <a:rPr lang="en-US" altLang="ja-JP" sz="1600" b="0" i="0" dirty="0">
                <a:solidFill>
                  <a:srgbClr val="050505"/>
                </a:solidFill>
                <a:effectLst/>
                <a:latin typeface="Segoe UI Historic" panose="020B0502040204020203" pitchFamily="34" charset="0"/>
              </a:rPr>
              <a:t>2</a:t>
            </a:r>
            <a:r>
              <a:rPr lang="ja-JP" altLang="en-US" sz="1600" b="0" i="0" dirty="0">
                <a:solidFill>
                  <a:srgbClr val="050505"/>
                </a:solidFill>
                <a:effectLst/>
                <a:latin typeface="Segoe UI Historic" panose="020B0502040204020203" pitchFamily="34" charset="0"/>
              </a:rPr>
              <a:t>回：企業説明はオンラインでも可能！</a:t>
            </a:r>
            <a:endParaRPr lang="en-US" altLang="ja-JP" sz="1600" b="0" i="0" dirty="0">
              <a:solidFill>
                <a:srgbClr val="050505"/>
              </a:solidFill>
              <a:effectLst/>
              <a:latin typeface="Segoe UI Historic" panose="020B0502040204020203" pitchFamily="34" charset="0"/>
            </a:endParaRPr>
          </a:p>
          <a:p>
            <a:endParaRPr lang="en-US" altLang="ja-JP" dirty="0">
              <a:solidFill>
                <a:srgbClr val="050505"/>
              </a:solidFill>
              <a:latin typeface="Segoe UI Historic" panose="020B0502040204020203" pitchFamily="34" charset="0"/>
            </a:endParaRPr>
          </a:p>
          <a:p>
            <a:r>
              <a:rPr lang="ja-JP" altLang="en-US" b="0" i="0" dirty="0">
                <a:solidFill>
                  <a:srgbClr val="050505"/>
                </a:solidFill>
                <a:effectLst/>
                <a:latin typeface="Segoe UI Historic" panose="020B0502040204020203" pitchFamily="34" charset="0"/>
              </a:rPr>
              <a:t>▼注釈 </a:t>
            </a:r>
            <a:r>
              <a:rPr lang="en-US" altLang="ja-JP" b="0" i="0" dirty="0">
                <a:solidFill>
                  <a:srgbClr val="050505"/>
                </a:solidFill>
                <a:effectLst/>
                <a:latin typeface="Segoe UI Historic" panose="020B0502040204020203" pitchFamily="34" charset="0"/>
              </a:rPr>
              <a:t>※</a:t>
            </a:r>
            <a:r>
              <a:rPr lang="ja-JP" altLang="en-US" b="0" i="0" dirty="0">
                <a:solidFill>
                  <a:srgbClr val="050505"/>
                </a:solidFill>
                <a:effectLst/>
                <a:latin typeface="Segoe UI Historic" panose="020B0502040204020203" pitchFamily="34" charset="0"/>
              </a:rPr>
              <a:t>上記のうち、いずれかの</a:t>
            </a:r>
            <a:r>
              <a:rPr lang="en-US" altLang="ja-JP" b="0" i="0" dirty="0">
                <a:solidFill>
                  <a:srgbClr val="050505"/>
                </a:solidFill>
                <a:effectLst/>
                <a:latin typeface="Segoe UI Historic" panose="020B0502040204020203" pitchFamily="34" charset="0"/>
              </a:rPr>
              <a:t>1</a:t>
            </a:r>
            <a:r>
              <a:rPr lang="ja-JP" altLang="en-US" b="0" i="0" dirty="0">
                <a:solidFill>
                  <a:srgbClr val="050505"/>
                </a:solidFill>
                <a:effectLst/>
                <a:latin typeface="Segoe UI Historic" panose="020B0502040204020203" pitchFamily="34" charset="0"/>
              </a:rPr>
              <a:t>日を中央公民館にて開催。</a:t>
            </a:r>
            <a:br>
              <a:rPr lang="en-US" altLang="ja-JP" b="0" i="0" dirty="0">
                <a:solidFill>
                  <a:srgbClr val="050505"/>
                </a:solidFill>
                <a:effectLst/>
                <a:latin typeface="Segoe UI Historic" panose="020B0502040204020203" pitchFamily="34" charset="0"/>
              </a:rPr>
            </a:br>
            <a:r>
              <a:rPr lang="ja-JP" altLang="en-US" b="0" i="0" dirty="0">
                <a:solidFill>
                  <a:srgbClr val="050505"/>
                </a:solidFill>
                <a:effectLst/>
                <a:latin typeface="Segoe UI Historic" panose="020B0502040204020203" pitchFamily="34" charset="0"/>
              </a:rPr>
              <a:t>　　　　それ以外はすべて「ときわ台オアシス」にて開催。 </a:t>
            </a:r>
            <a:br>
              <a:rPr lang="en-US" altLang="ja-JP" b="0" i="0" dirty="0">
                <a:solidFill>
                  <a:srgbClr val="050505"/>
                </a:solidFill>
                <a:effectLst/>
                <a:latin typeface="Segoe UI Historic" panose="020B0502040204020203" pitchFamily="34" charset="0"/>
              </a:rPr>
            </a:br>
            <a:r>
              <a:rPr lang="ja-JP" altLang="en-US" b="0" i="0" dirty="0">
                <a:solidFill>
                  <a:srgbClr val="050505"/>
                </a:solidFill>
                <a:effectLst/>
                <a:latin typeface="Segoe UI Historic" panose="020B0502040204020203" pitchFamily="34" charset="0"/>
              </a:rPr>
              <a:t>　　　</a:t>
            </a:r>
            <a:r>
              <a:rPr lang="en-US" altLang="ja-JP" b="0" i="0" dirty="0">
                <a:solidFill>
                  <a:srgbClr val="050505"/>
                </a:solidFill>
                <a:effectLst/>
                <a:latin typeface="Segoe UI Historic" panose="020B0502040204020203" pitchFamily="34" charset="0"/>
              </a:rPr>
              <a:t>※</a:t>
            </a:r>
            <a:r>
              <a:rPr lang="ja-JP" altLang="en-US" b="0" i="0" dirty="0">
                <a:solidFill>
                  <a:srgbClr val="050505"/>
                </a:solidFill>
                <a:effectLst/>
                <a:latin typeface="Segoe UI Historic" panose="020B0502040204020203" pitchFamily="34" charset="0"/>
              </a:rPr>
              <a:t>よろづ相談室は「ときわ台オアシス」にて毎週土曜</a:t>
            </a:r>
            <a:r>
              <a:rPr lang="en-US" altLang="ja-JP" b="0" i="0" dirty="0">
                <a:solidFill>
                  <a:srgbClr val="050505"/>
                </a:solidFill>
                <a:effectLst/>
                <a:latin typeface="Segoe UI Historic" panose="020B0502040204020203" pitchFamily="34" charset="0"/>
              </a:rPr>
              <a:t>9:30</a:t>
            </a:r>
            <a:r>
              <a:rPr lang="ja-JP" altLang="en-US" b="0" i="0" dirty="0">
                <a:solidFill>
                  <a:srgbClr val="050505"/>
                </a:solidFill>
                <a:effectLst/>
                <a:latin typeface="Segoe UI Historic" panose="020B0502040204020203" pitchFamily="34" charset="0"/>
              </a:rPr>
              <a:t>ー正午</a:t>
            </a:r>
            <a:r>
              <a:rPr lang="en-US" altLang="ja-JP" b="0" i="0" dirty="0">
                <a:solidFill>
                  <a:srgbClr val="050505"/>
                </a:solidFill>
                <a:effectLst/>
                <a:latin typeface="Segoe UI Historic" panose="020B0502040204020203" pitchFamily="34" charset="0"/>
              </a:rPr>
              <a:t>12:00</a:t>
            </a:r>
            <a:r>
              <a:rPr lang="ja-JP" altLang="en-US" b="0" i="0" dirty="0">
                <a:solidFill>
                  <a:srgbClr val="050505"/>
                </a:solidFill>
                <a:effectLst/>
                <a:latin typeface="Segoe UI Historic" panose="020B0502040204020203" pitchFamily="34" charset="0"/>
              </a:rPr>
              <a:t>の午前営業。</a:t>
            </a:r>
            <a:br>
              <a:rPr lang="en-US" altLang="ja-JP" b="0" i="0" dirty="0">
                <a:solidFill>
                  <a:srgbClr val="050505"/>
                </a:solidFill>
                <a:effectLst/>
                <a:latin typeface="Segoe UI Historic" panose="020B0502040204020203" pitchFamily="34" charset="0"/>
              </a:rPr>
            </a:br>
            <a:r>
              <a:rPr lang="ja-JP" altLang="en-US" b="0" i="0" dirty="0">
                <a:solidFill>
                  <a:srgbClr val="050505"/>
                </a:solidFill>
                <a:effectLst/>
                <a:latin typeface="Segoe UI Historic" panose="020B0502040204020203" pitchFamily="34" charset="0"/>
              </a:rPr>
              <a:t>　　　（年内は</a:t>
            </a:r>
            <a:r>
              <a:rPr lang="en-US" altLang="ja-JP" b="0" i="0" dirty="0">
                <a:solidFill>
                  <a:srgbClr val="050505"/>
                </a:solidFill>
                <a:effectLst/>
                <a:latin typeface="Segoe UI Historic" panose="020B0502040204020203" pitchFamily="34" charset="0"/>
              </a:rPr>
              <a:t>12</a:t>
            </a:r>
            <a:r>
              <a:rPr lang="ja-JP" altLang="en-US" b="0" i="0" dirty="0">
                <a:solidFill>
                  <a:srgbClr val="050505"/>
                </a:solidFill>
                <a:effectLst/>
                <a:latin typeface="Segoe UI Historic" panose="020B0502040204020203" pitchFamily="34" charset="0"/>
              </a:rPr>
              <a:t>月</a:t>
            </a:r>
            <a:r>
              <a:rPr lang="en-US" altLang="ja-JP" b="0" i="0" dirty="0">
                <a:solidFill>
                  <a:srgbClr val="050505"/>
                </a:solidFill>
                <a:effectLst/>
                <a:latin typeface="Segoe UI Historic" panose="020B0502040204020203" pitchFamily="34" charset="0"/>
              </a:rPr>
              <a:t>25</a:t>
            </a:r>
            <a:r>
              <a:rPr lang="ja-JP" altLang="en-US" b="0" i="0" dirty="0">
                <a:solidFill>
                  <a:srgbClr val="050505"/>
                </a:solidFill>
                <a:effectLst/>
                <a:latin typeface="Segoe UI Historic" panose="020B0502040204020203" pitchFamily="34" charset="0"/>
              </a:rPr>
              <a:t>日のみ、年始は</a:t>
            </a:r>
            <a:r>
              <a:rPr lang="en-US" altLang="ja-JP" b="0" i="0" dirty="0">
                <a:solidFill>
                  <a:srgbClr val="050505"/>
                </a:solidFill>
                <a:effectLst/>
                <a:latin typeface="Segoe UI Historic" panose="020B0502040204020203" pitchFamily="34" charset="0"/>
              </a:rPr>
              <a:t>1</a:t>
            </a:r>
            <a:r>
              <a:rPr lang="ja-JP" altLang="en-US" b="0" i="0" dirty="0">
                <a:solidFill>
                  <a:srgbClr val="050505"/>
                </a:solidFill>
                <a:effectLst/>
                <a:latin typeface="Segoe UI Historic" panose="020B0502040204020203" pitchFamily="34" charset="0"/>
              </a:rPr>
              <a:t>月</a:t>
            </a:r>
            <a:r>
              <a:rPr lang="en-US" altLang="ja-JP" b="0" i="0" dirty="0">
                <a:solidFill>
                  <a:srgbClr val="050505"/>
                </a:solidFill>
                <a:effectLst/>
                <a:latin typeface="Segoe UI Historic" panose="020B0502040204020203" pitchFamily="34" charset="0"/>
              </a:rPr>
              <a:t>8</a:t>
            </a:r>
            <a:r>
              <a:rPr lang="ja-JP" altLang="en-US" b="0" i="0" dirty="0">
                <a:solidFill>
                  <a:srgbClr val="050505"/>
                </a:solidFill>
                <a:effectLst/>
                <a:latin typeface="Segoe UI Historic" panose="020B0502040204020203" pitchFamily="34" charset="0"/>
              </a:rPr>
              <a:t>日からスタート）</a:t>
            </a:r>
            <a:endParaRPr lang="en-US" altLang="ja-JP" b="0" i="0" dirty="0">
              <a:solidFill>
                <a:srgbClr val="050505"/>
              </a:solidFill>
              <a:effectLst/>
              <a:latin typeface="Segoe UI Historic" panose="020B0502040204020203" pitchFamily="34" charset="0"/>
            </a:endParaRPr>
          </a:p>
          <a:p>
            <a:endParaRPr lang="en-US" altLang="ja-JP" dirty="0">
              <a:solidFill>
                <a:srgbClr val="050505"/>
              </a:solidFill>
              <a:latin typeface="Segoe UI Historic" panose="020B0502040204020203" pitchFamily="34" charset="0"/>
            </a:endParaRPr>
          </a:p>
        </p:txBody>
      </p:sp>
      <p:sp>
        <p:nvSpPr>
          <p:cNvPr id="4" name="テキスト ボックス 3">
            <a:extLst>
              <a:ext uri="{FF2B5EF4-FFF2-40B4-BE49-F238E27FC236}">
                <a16:creationId xmlns:a16="http://schemas.microsoft.com/office/drawing/2014/main" id="{4F5A892D-1DB7-438E-BCE5-C4CDF7DE85BE}"/>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スマホ教室　第</a:t>
            </a:r>
            <a:r>
              <a:rPr lang="en-US" altLang="ja-JP" dirty="0">
                <a:solidFill>
                  <a:schemeClr val="bg1"/>
                </a:solidFill>
              </a:rPr>
              <a:t>2</a:t>
            </a:r>
            <a:r>
              <a:rPr lang="ja-JP" altLang="en-US" dirty="0">
                <a:solidFill>
                  <a:schemeClr val="bg1"/>
                </a:solidFill>
              </a:rPr>
              <a:t>回</a:t>
            </a:r>
          </a:p>
        </p:txBody>
      </p:sp>
    </p:spTree>
    <p:extLst>
      <p:ext uri="{BB962C8B-B14F-4D97-AF65-F5344CB8AC3E}">
        <p14:creationId xmlns:p14="http://schemas.microsoft.com/office/powerpoint/2010/main" val="71354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説明がありません">
            <a:extLst>
              <a:ext uri="{FF2B5EF4-FFF2-40B4-BE49-F238E27FC236}">
                <a16:creationId xmlns:a16="http://schemas.microsoft.com/office/drawing/2014/main" id="{5A9A0B4F-61AD-4A54-9B97-EEF4FC731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09" y="702818"/>
            <a:ext cx="4330555" cy="60720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説明がありません">
            <a:extLst>
              <a:ext uri="{FF2B5EF4-FFF2-40B4-BE49-F238E27FC236}">
                <a16:creationId xmlns:a16="http://schemas.microsoft.com/office/drawing/2014/main" id="{6FC2D2B9-36A4-43F7-81BA-9872EAC64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364" y="702818"/>
            <a:ext cx="4330555" cy="607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981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説明がありません">
            <a:extLst>
              <a:ext uri="{FF2B5EF4-FFF2-40B4-BE49-F238E27FC236}">
                <a16:creationId xmlns:a16="http://schemas.microsoft.com/office/drawing/2014/main" id="{744772DF-7CE5-4BC8-B863-24541D802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60" y="785089"/>
            <a:ext cx="4278688" cy="586047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CCA666AF-B23D-45AF-9BF8-55A7803801AB}"/>
              </a:ext>
            </a:extLst>
          </p:cNvPr>
          <p:cNvSpPr txBox="1"/>
          <p:nvPr/>
        </p:nvSpPr>
        <p:spPr>
          <a:xfrm>
            <a:off x="1472011" y="61472"/>
            <a:ext cx="6094476" cy="369332"/>
          </a:xfrm>
          <a:prstGeom prst="rect">
            <a:avLst/>
          </a:prstGeom>
          <a:noFill/>
        </p:spPr>
        <p:txBody>
          <a:bodyPr wrap="square">
            <a:spAutoFit/>
          </a:bodyPr>
          <a:lstStyle/>
          <a:p>
            <a:r>
              <a:rPr lang="en-US" altLang="ja-JP" dirty="0" err="1">
                <a:solidFill>
                  <a:schemeClr val="bg1"/>
                </a:solidFill>
              </a:rPr>
              <a:t>NoCode</a:t>
            </a:r>
            <a:r>
              <a:rPr lang="ja-JP" altLang="en-US" dirty="0">
                <a:solidFill>
                  <a:schemeClr val="bg1"/>
                </a:solidFill>
              </a:rPr>
              <a:t>教室</a:t>
            </a:r>
          </a:p>
        </p:txBody>
      </p:sp>
      <p:sp>
        <p:nvSpPr>
          <p:cNvPr id="2" name="テキスト ボックス 1">
            <a:extLst>
              <a:ext uri="{FF2B5EF4-FFF2-40B4-BE49-F238E27FC236}">
                <a16:creationId xmlns:a16="http://schemas.microsoft.com/office/drawing/2014/main" id="{EC9A58B4-9385-4259-A1DF-AD050492D735}"/>
              </a:ext>
            </a:extLst>
          </p:cNvPr>
          <p:cNvSpPr txBox="1"/>
          <p:nvPr/>
        </p:nvSpPr>
        <p:spPr>
          <a:xfrm>
            <a:off x="4849091" y="785089"/>
            <a:ext cx="6532558" cy="5355312"/>
          </a:xfrm>
          <a:prstGeom prst="rect">
            <a:avLst/>
          </a:prstGeom>
          <a:noFill/>
        </p:spPr>
        <p:txBody>
          <a:bodyPr wrap="none" rtlCol="0">
            <a:spAutoFit/>
          </a:bodyPr>
          <a:lstStyle/>
          <a:p>
            <a:r>
              <a:rPr kumimoji="1" lang="ja-JP" altLang="en-US" dirty="0"/>
              <a:t>豊能町住民を中心に</a:t>
            </a:r>
            <a:r>
              <a:rPr kumimoji="1" lang="en-US" altLang="ja-JP" dirty="0" err="1"/>
              <a:t>NoCode</a:t>
            </a:r>
            <a:r>
              <a:rPr kumimoji="1" lang="ja-JP" altLang="en-US" dirty="0"/>
              <a:t>トレーニング</a:t>
            </a:r>
            <a:endParaRPr kumimoji="1" lang="en-US" altLang="ja-JP" dirty="0"/>
          </a:p>
          <a:p>
            <a:endParaRPr kumimoji="1" lang="en-US" altLang="ja-JP" dirty="0"/>
          </a:p>
          <a:p>
            <a:r>
              <a:rPr kumimoji="1" lang="ja-JP" altLang="en-US" dirty="0"/>
              <a:t>　トレーニング内容は「情報共有アプリ」（マッチング）</a:t>
            </a:r>
            <a:endParaRPr kumimoji="1" lang="en-US" altLang="ja-JP" dirty="0"/>
          </a:p>
          <a:p>
            <a:endParaRPr kumimoji="1" lang="en-US" altLang="ja-JP" dirty="0"/>
          </a:p>
          <a:p>
            <a:r>
              <a:rPr kumimoji="1" lang="ja-JP" altLang="en-US" dirty="0"/>
              <a:t>　参加者</a:t>
            </a:r>
            <a:endParaRPr kumimoji="1" lang="en-US" altLang="ja-JP" dirty="0"/>
          </a:p>
          <a:p>
            <a:r>
              <a:rPr kumimoji="1" lang="ja-JP" altLang="en-US" dirty="0"/>
              <a:t>　　豊能町住民</a:t>
            </a:r>
            <a:br>
              <a:rPr kumimoji="1" lang="en-US" altLang="ja-JP" dirty="0"/>
            </a:br>
            <a:r>
              <a:rPr kumimoji="1" lang="ja-JP" altLang="en-US" dirty="0"/>
              <a:t>　　豊能町役場</a:t>
            </a:r>
            <a:br>
              <a:rPr kumimoji="1" lang="en-US" altLang="ja-JP" dirty="0"/>
            </a:br>
            <a:r>
              <a:rPr kumimoji="1" lang="ja-JP" altLang="en-US" dirty="0"/>
              <a:t>　　豊能町関係・</a:t>
            </a:r>
            <a:r>
              <a:rPr kumimoji="1" lang="en-US" altLang="ja-JP" dirty="0"/>
              <a:t>CSPFC</a:t>
            </a:r>
            <a:r>
              <a:rPr kumimoji="1" lang="ja-JP" altLang="en-US" dirty="0"/>
              <a:t>関係大学の学生（</a:t>
            </a:r>
            <a:r>
              <a:rPr kumimoji="1" lang="en-US" altLang="ja-JP" dirty="0" err="1"/>
              <a:t>NoCode</a:t>
            </a:r>
            <a:r>
              <a:rPr kumimoji="1" lang="ja-JP" altLang="en-US" dirty="0"/>
              <a:t>継承者向け）</a:t>
            </a:r>
            <a:endParaRPr kumimoji="1" lang="en-US" altLang="ja-JP" dirty="0"/>
          </a:p>
          <a:p>
            <a:r>
              <a:rPr kumimoji="1" lang="ja-JP" altLang="en-US" dirty="0"/>
              <a:t>　　</a:t>
            </a:r>
            <a:r>
              <a:rPr kumimoji="1" lang="en-US" altLang="ja-JP" dirty="0"/>
              <a:t>CSPFC</a:t>
            </a:r>
            <a:r>
              <a:rPr kumimoji="1" lang="ja-JP" altLang="en-US" dirty="0"/>
              <a:t>参加企業</a:t>
            </a:r>
            <a:endParaRPr kumimoji="1" lang="en-US" altLang="ja-JP" dirty="0"/>
          </a:p>
          <a:p>
            <a:endParaRPr kumimoji="1" lang="en-US" altLang="ja-JP" dirty="0"/>
          </a:p>
          <a:p>
            <a:r>
              <a:rPr kumimoji="1" lang="ja-JP" altLang="en-US" dirty="0"/>
              <a:t>　定員</a:t>
            </a:r>
            <a:br>
              <a:rPr kumimoji="1" lang="en-US" altLang="ja-JP" dirty="0"/>
            </a:br>
            <a:r>
              <a:rPr kumimoji="1" lang="ja-JP" altLang="en-US" dirty="0"/>
              <a:t>　　１クラス　</a:t>
            </a:r>
            <a:r>
              <a:rPr kumimoji="1" lang="en-US" altLang="ja-JP" dirty="0"/>
              <a:t>20</a:t>
            </a:r>
            <a:r>
              <a:rPr kumimoji="1" lang="ja-JP" altLang="en-US" dirty="0"/>
              <a:t>名程度（</a:t>
            </a:r>
            <a:r>
              <a:rPr kumimoji="1" lang="en-US" altLang="ja-JP" dirty="0"/>
              <a:t>18</a:t>
            </a:r>
            <a:r>
              <a:rPr kumimoji="1" lang="ja-JP" altLang="en-US" dirty="0"/>
              <a:t>名）</a:t>
            </a:r>
            <a:endParaRPr kumimoji="1" lang="en-US" altLang="ja-JP" dirty="0"/>
          </a:p>
          <a:p>
            <a:r>
              <a:rPr kumimoji="1" lang="ja-JP" altLang="en-US" dirty="0"/>
              <a:t>　　　オンラインクラス予定（ハンズオンや</a:t>
            </a:r>
            <a:r>
              <a:rPr kumimoji="1" lang="en-US" altLang="ja-JP" dirty="0"/>
              <a:t>QA</a:t>
            </a:r>
            <a:r>
              <a:rPr kumimoji="1" lang="ja-JP" altLang="en-US" dirty="0"/>
              <a:t>は現地のみ）</a:t>
            </a:r>
            <a:endParaRPr kumimoji="1" lang="en-US" altLang="ja-JP" dirty="0"/>
          </a:p>
          <a:p>
            <a:endParaRPr kumimoji="1" lang="en-US" altLang="ja-JP" dirty="0"/>
          </a:p>
          <a:p>
            <a:r>
              <a:rPr kumimoji="1" lang="ja-JP" altLang="en-US" dirty="0"/>
              <a:t>　作りたいサービスイメージ</a:t>
            </a:r>
            <a:endParaRPr kumimoji="1" lang="en-US" altLang="ja-JP" dirty="0"/>
          </a:p>
          <a:p>
            <a:r>
              <a:rPr kumimoji="1" lang="ja-JP" altLang="en-US" dirty="0"/>
              <a:t>　　子供見守りアプリや施設予約、地域スーパーアプリなど</a:t>
            </a:r>
            <a:br>
              <a:rPr kumimoji="1" lang="en-US" altLang="ja-JP" dirty="0"/>
            </a:br>
            <a:r>
              <a:rPr kumimoji="1" lang="ja-JP" altLang="en-US" dirty="0"/>
              <a:t>　</a:t>
            </a:r>
            <a:endParaRPr kumimoji="1" lang="en-US" altLang="ja-JP" dirty="0"/>
          </a:p>
          <a:p>
            <a:r>
              <a:rPr kumimoji="1" lang="ja-JP" altLang="en-US" dirty="0"/>
              <a:t>　　</a:t>
            </a:r>
            <a:endParaRPr kumimoji="1" lang="en-US" altLang="ja-JP" dirty="0"/>
          </a:p>
          <a:p>
            <a:r>
              <a:rPr kumimoji="1" lang="ja-JP" altLang="en-US" dirty="0"/>
              <a:t>　</a:t>
            </a:r>
          </a:p>
        </p:txBody>
      </p:sp>
    </p:spTree>
    <p:extLst>
      <p:ext uri="{BB962C8B-B14F-4D97-AF65-F5344CB8AC3E}">
        <p14:creationId xmlns:p14="http://schemas.microsoft.com/office/powerpoint/2010/main" val="2743987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85634AA-7220-443C-A18F-60929F973F3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09904" y="1021896"/>
            <a:ext cx="3676650" cy="5305426"/>
          </a:xfrm>
          <a:prstGeom prst="rect">
            <a:avLst/>
          </a:prstGeom>
        </p:spPr>
      </p:pic>
      <p:sp>
        <p:nvSpPr>
          <p:cNvPr id="5" name="テキスト ボックス 4">
            <a:extLst>
              <a:ext uri="{FF2B5EF4-FFF2-40B4-BE49-F238E27FC236}">
                <a16:creationId xmlns:a16="http://schemas.microsoft.com/office/drawing/2014/main" id="{D5FA5998-3C2F-493C-8445-700B4309C775}"/>
              </a:ext>
            </a:extLst>
          </p:cNvPr>
          <p:cNvSpPr txBox="1"/>
          <p:nvPr/>
        </p:nvSpPr>
        <p:spPr>
          <a:xfrm>
            <a:off x="4654586" y="1436914"/>
            <a:ext cx="6827510" cy="1815882"/>
          </a:xfrm>
          <a:prstGeom prst="rect">
            <a:avLst/>
          </a:prstGeom>
          <a:noFill/>
        </p:spPr>
        <p:txBody>
          <a:bodyPr wrap="none" rtlCol="0">
            <a:spAutoFit/>
          </a:bodyPr>
          <a:lstStyle/>
          <a:p>
            <a:r>
              <a:rPr kumimoji="1" lang="ja-JP" altLang="en-US" sz="2800" dirty="0"/>
              <a:t>本日、</a:t>
            </a:r>
            <a:r>
              <a:rPr kumimoji="1" lang="en-US" altLang="ja-JP" sz="2800" dirty="0"/>
              <a:t>3/5</a:t>
            </a:r>
            <a:r>
              <a:rPr kumimoji="1" lang="ja-JP" altLang="en-US" sz="2800" dirty="0"/>
              <a:t>　健康寿命延伸フェスティバル</a:t>
            </a:r>
            <a:endParaRPr kumimoji="1" lang="en-US" altLang="ja-JP" sz="2800" dirty="0"/>
          </a:p>
          <a:p>
            <a:r>
              <a:rPr kumimoji="1" lang="ja-JP" altLang="en-US" sz="2800" dirty="0"/>
              <a:t>ユーベルホールに下見</a:t>
            </a:r>
            <a:endParaRPr kumimoji="1" lang="en-US" altLang="ja-JP" sz="2800" dirty="0"/>
          </a:p>
          <a:p>
            <a:endParaRPr kumimoji="1" lang="en-US" altLang="ja-JP" sz="2800" dirty="0"/>
          </a:p>
          <a:p>
            <a:r>
              <a:rPr kumimoji="1" lang="ja-JP" altLang="en-US" sz="2800" dirty="0"/>
              <a:t>参加希望者は高橋さんまでご連絡</a:t>
            </a:r>
          </a:p>
        </p:txBody>
      </p:sp>
    </p:spTree>
    <p:extLst>
      <p:ext uri="{BB962C8B-B14F-4D97-AF65-F5344CB8AC3E}">
        <p14:creationId xmlns:p14="http://schemas.microsoft.com/office/powerpoint/2010/main" val="399443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3ECF239-40C1-4C4B-AF7D-B93F00065CBF}"/>
              </a:ext>
            </a:extLst>
          </p:cNvPr>
          <p:cNvSpPr txBox="1"/>
          <p:nvPr/>
        </p:nvSpPr>
        <p:spPr>
          <a:xfrm>
            <a:off x="183406" y="496659"/>
            <a:ext cx="11825188" cy="61247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l"/>
            <a:r>
              <a:rPr kumimoji="1" lang="en-US" altLang="ja-JP" sz="1400" dirty="0">
                <a:latin typeface="+mn-ea"/>
              </a:rPr>
              <a:t>10</a:t>
            </a:r>
            <a:r>
              <a:rPr kumimoji="1" lang="ja-JP" altLang="en-US" sz="1400" dirty="0">
                <a:latin typeface="+mn-ea"/>
              </a:rPr>
              <a:t>：</a:t>
            </a:r>
            <a:r>
              <a:rPr kumimoji="1" lang="en-US" altLang="ja-JP" sz="1400" dirty="0">
                <a:latin typeface="+mn-ea"/>
              </a:rPr>
              <a:t>00</a:t>
            </a:r>
            <a:r>
              <a:rPr kumimoji="1" lang="ja-JP" altLang="en-US" sz="1400" dirty="0">
                <a:latin typeface="+mn-ea"/>
              </a:rPr>
              <a:t>～　</a:t>
            </a:r>
            <a:r>
              <a:rPr kumimoji="1" lang="en-US" altLang="ja-JP" sz="1400" dirty="0">
                <a:latin typeface="+mn-ea"/>
              </a:rPr>
              <a:t>《</a:t>
            </a:r>
            <a:r>
              <a:rPr kumimoji="1" lang="ja-JP" altLang="en-US" sz="1400" dirty="0">
                <a:latin typeface="+mn-ea"/>
              </a:rPr>
              <a:t>代表理事より</a:t>
            </a:r>
            <a:r>
              <a:rPr kumimoji="1" lang="en-US" altLang="ja-JP" sz="1400" dirty="0">
                <a:latin typeface="+mn-ea"/>
              </a:rPr>
              <a:t>》</a:t>
            </a:r>
          </a:p>
          <a:p>
            <a:r>
              <a:rPr kumimoji="1" lang="ja-JP" altLang="en-US" sz="1400" dirty="0">
                <a:latin typeface="+mn-ea"/>
              </a:rPr>
              <a:t>　　　　　　　・</a:t>
            </a:r>
            <a:r>
              <a:rPr kumimoji="1" lang="en-US" altLang="ja-JP" sz="1400" dirty="0">
                <a:latin typeface="+mn-ea"/>
              </a:rPr>
              <a:t>CSPFC</a:t>
            </a:r>
            <a:r>
              <a:rPr kumimoji="1" lang="ja-JP" altLang="en-US" sz="1400" dirty="0">
                <a:latin typeface="+mn-ea"/>
              </a:rPr>
              <a:t>登記事項変更に関して</a:t>
            </a:r>
            <a:br>
              <a:rPr kumimoji="1" lang="en-US" altLang="ja-JP" sz="1400" dirty="0">
                <a:latin typeface="+mn-ea"/>
              </a:rPr>
            </a:br>
            <a:r>
              <a:rPr kumimoji="1" lang="ja-JP" altLang="en-US" sz="1400" dirty="0">
                <a:latin typeface="+mn-ea"/>
              </a:rPr>
              <a:t>　　　　　　　　　⇒</a:t>
            </a:r>
            <a:r>
              <a:rPr kumimoji="1" lang="en-US" altLang="ja-JP" sz="1400" dirty="0">
                <a:latin typeface="+mn-ea"/>
              </a:rPr>
              <a:t>CSPFC</a:t>
            </a:r>
            <a:r>
              <a:rPr kumimoji="1" lang="ja-JP" altLang="en-US" sz="1400" dirty="0">
                <a:latin typeface="+mn-ea"/>
              </a:rPr>
              <a:t>臨時社員総会</a:t>
            </a:r>
            <a:endParaRPr kumimoji="1" lang="en-US" altLang="ja-JP" sz="1400" dirty="0">
              <a:latin typeface="+mn-ea"/>
            </a:endParaRPr>
          </a:p>
          <a:p>
            <a:r>
              <a:rPr kumimoji="1" lang="ja-JP" altLang="en-US" sz="1400" dirty="0">
                <a:latin typeface="+mn-ea"/>
              </a:rPr>
              <a:t>　　　　　　　・</a:t>
            </a:r>
            <a:r>
              <a:rPr kumimoji="1" lang="en-US" altLang="ja-JP" sz="1400" dirty="0">
                <a:latin typeface="+mn-ea"/>
              </a:rPr>
              <a:t>1/27</a:t>
            </a:r>
            <a:r>
              <a:rPr kumimoji="1" lang="ja-JP" altLang="en-US" sz="1400" dirty="0">
                <a:latin typeface="+mn-ea"/>
              </a:rPr>
              <a:t> </a:t>
            </a:r>
            <a:r>
              <a:rPr kumimoji="1" lang="en-US" altLang="ja-JP" sz="1400" dirty="0">
                <a:latin typeface="+mn-ea"/>
              </a:rPr>
              <a:t>OSPF</a:t>
            </a:r>
            <a:r>
              <a:rPr kumimoji="1" lang="ja-JP" altLang="en-US" sz="1400" dirty="0">
                <a:latin typeface="+mn-ea"/>
              </a:rPr>
              <a:t> 会員交流会資料レビュー</a:t>
            </a:r>
            <a:endParaRPr kumimoji="1" lang="en-US" altLang="ja-JP" sz="1400" dirty="0">
              <a:latin typeface="+mn-ea"/>
            </a:endParaRPr>
          </a:p>
          <a:p>
            <a:r>
              <a:rPr kumimoji="1" lang="ja-JP" altLang="en-US" sz="1400" dirty="0">
                <a:latin typeface="+mn-ea"/>
              </a:rPr>
              <a:t>　　　　　　　・</a:t>
            </a:r>
            <a:r>
              <a:rPr kumimoji="1" lang="en-US" altLang="ja-JP" sz="1400" dirty="0">
                <a:latin typeface="+mn-ea"/>
              </a:rPr>
              <a:t>2/8</a:t>
            </a:r>
            <a:r>
              <a:rPr kumimoji="1" lang="ja-JP" altLang="en-US" sz="1400" dirty="0">
                <a:latin typeface="+mn-ea"/>
              </a:rPr>
              <a:t>　近畿総合通信局　スマートシティシンポジウム</a:t>
            </a:r>
            <a:br>
              <a:rPr kumimoji="1" lang="en-US" altLang="ja-JP" sz="1400" dirty="0">
                <a:latin typeface="+mn-ea"/>
              </a:rPr>
            </a:br>
            <a:r>
              <a:rPr kumimoji="1" lang="ja-JP" altLang="en-US" sz="1400" dirty="0">
                <a:latin typeface="+mn-ea"/>
              </a:rPr>
              <a:t>　　　　　　　　　　⇒</a:t>
            </a:r>
            <a:r>
              <a:rPr kumimoji="1" lang="en-US" altLang="ja-JP" sz="1400" dirty="0" err="1">
                <a:latin typeface="+mn-ea"/>
              </a:rPr>
              <a:t>MaaS</a:t>
            </a:r>
            <a:r>
              <a:rPr kumimoji="1" lang="en-US" altLang="ja-JP" sz="1400" dirty="0">
                <a:latin typeface="+mn-ea"/>
              </a:rPr>
              <a:t> Meeting2022</a:t>
            </a:r>
            <a:r>
              <a:rPr kumimoji="1" lang="ja-JP" altLang="en-US" sz="1400" dirty="0">
                <a:latin typeface="+mn-ea"/>
              </a:rPr>
              <a:t>のスマートモビリティチャレンジシンポジウム</a:t>
            </a:r>
            <a:endParaRPr kumimoji="1" lang="en-US" altLang="ja-JP" sz="1400" dirty="0">
              <a:latin typeface="+mn-ea"/>
            </a:endParaRPr>
          </a:p>
          <a:p>
            <a:r>
              <a:rPr kumimoji="1" lang="ja-JP" altLang="en-US" sz="1400" dirty="0">
                <a:latin typeface="+mn-ea"/>
              </a:rPr>
              <a:t>　　　　　　　・アプリの利用規約＆個人情報保護</a:t>
            </a:r>
            <a:endParaRPr kumimoji="1" lang="en-US" altLang="ja-JP" sz="1400" dirty="0">
              <a:latin typeface="+mn-ea"/>
            </a:endParaRPr>
          </a:p>
          <a:p>
            <a:r>
              <a:rPr kumimoji="1" lang="ja-JP" altLang="en-US" sz="1400" dirty="0">
                <a:latin typeface="+mn-ea"/>
              </a:rPr>
              <a:t>　　　　　　　・アンケート集計結果</a:t>
            </a:r>
            <a:endParaRPr kumimoji="1" lang="en-US" altLang="ja-JP" sz="1400" dirty="0">
              <a:latin typeface="+mn-ea"/>
            </a:endParaRPr>
          </a:p>
          <a:p>
            <a:r>
              <a:rPr kumimoji="1" lang="ja-JP" altLang="en-US" sz="1400" dirty="0">
                <a:latin typeface="+mn-ea"/>
              </a:rPr>
              <a:t>　　　　　　　・スマホ教室</a:t>
            </a:r>
            <a:r>
              <a:rPr kumimoji="1" lang="en-US" altLang="ja-JP" sz="1400" dirty="0">
                <a:latin typeface="+mn-ea"/>
              </a:rPr>
              <a:t>2</a:t>
            </a:r>
            <a:r>
              <a:rPr kumimoji="1" lang="ja-JP" altLang="en-US" sz="1400" dirty="0">
                <a:latin typeface="+mn-ea"/>
              </a:rPr>
              <a:t>回目　</a:t>
            </a:r>
            <a:endParaRPr kumimoji="1" lang="en-US" altLang="ja-JP" sz="1400" dirty="0">
              <a:latin typeface="+mn-ea"/>
            </a:endParaRPr>
          </a:p>
          <a:p>
            <a:r>
              <a:rPr kumimoji="1" lang="ja-JP" altLang="en-US" sz="1400" dirty="0">
                <a:latin typeface="+mn-ea"/>
              </a:rPr>
              <a:t>　　　　　　　・デジタル教育　</a:t>
            </a:r>
            <a:r>
              <a:rPr kumimoji="1" lang="en-US" altLang="ja-JP" sz="1400" dirty="0" err="1">
                <a:latin typeface="+mn-ea"/>
              </a:rPr>
              <a:t>NoCode</a:t>
            </a:r>
            <a:r>
              <a:rPr kumimoji="1" lang="ja-JP" altLang="en-US" sz="1400" dirty="0">
                <a:latin typeface="+mn-ea"/>
              </a:rPr>
              <a:t>トレーニング　（ほぼ即日満員御礼）</a:t>
            </a:r>
            <a:endParaRPr kumimoji="1" lang="en-US" altLang="ja-JP" sz="1400" dirty="0">
              <a:latin typeface="+mn-ea"/>
            </a:endParaRPr>
          </a:p>
          <a:p>
            <a:r>
              <a:rPr kumimoji="1" lang="ja-JP" altLang="en-US" sz="1400" dirty="0">
                <a:latin typeface="+mn-ea"/>
              </a:rPr>
              <a:t>　　　　　　　・ヘルスラボ　ユーベルホール下見（</a:t>
            </a:r>
            <a:r>
              <a:rPr kumimoji="1" lang="en-US" altLang="ja-JP" sz="1400" dirty="0">
                <a:latin typeface="+mn-ea"/>
              </a:rPr>
              <a:t>3/5</a:t>
            </a:r>
            <a:r>
              <a:rPr kumimoji="1" lang="ja-JP" altLang="en-US" sz="1400" dirty="0">
                <a:latin typeface="+mn-ea"/>
              </a:rPr>
              <a:t>向け）</a:t>
            </a:r>
            <a:endParaRPr kumimoji="1" lang="en-US" altLang="ja-JP" sz="1400" dirty="0">
              <a:latin typeface="+mn-ea"/>
            </a:endParaRPr>
          </a:p>
          <a:p>
            <a:r>
              <a:rPr kumimoji="1" lang="ja-JP" altLang="en-US" sz="1400" dirty="0">
                <a:latin typeface="+mn-ea"/>
              </a:rPr>
              <a:t> 　　　　</a:t>
            </a:r>
            <a:r>
              <a:rPr kumimoji="1" lang="en-US" altLang="ja-JP" sz="1400" dirty="0">
                <a:latin typeface="+mn-ea"/>
              </a:rPr>
              <a:t>《</a:t>
            </a:r>
            <a:r>
              <a:rPr kumimoji="1" lang="ja-JP" altLang="en-US" sz="1400" dirty="0">
                <a:latin typeface="+mn-ea"/>
              </a:rPr>
              <a:t>事務局より</a:t>
            </a:r>
            <a:r>
              <a:rPr kumimoji="1" lang="en-US" altLang="ja-JP" sz="1400" dirty="0">
                <a:latin typeface="+mn-ea"/>
              </a:rPr>
              <a:t>》</a:t>
            </a:r>
            <a:endParaRPr lang="en-US" altLang="ja-JP" sz="1400" dirty="0">
              <a:latin typeface="+mn-ea"/>
            </a:endParaRPr>
          </a:p>
          <a:p>
            <a:r>
              <a:rPr lang="ja-JP" altLang="en-US" sz="1400" dirty="0">
                <a:latin typeface="+mn-ea"/>
              </a:rPr>
              <a:t>       　　　 ・議事録の確認</a:t>
            </a:r>
            <a:endParaRPr lang="en-US" altLang="ja-JP" sz="1400" dirty="0">
              <a:latin typeface="+mn-ea"/>
            </a:endParaRPr>
          </a:p>
          <a:p>
            <a:r>
              <a:rPr lang="ja-JP" altLang="en-US" sz="1400" dirty="0">
                <a:latin typeface="+mn-ea"/>
              </a:rPr>
              <a:t>　　　　　　　・第2回勉強会日程</a:t>
            </a:r>
            <a:endParaRPr lang="en-US" altLang="ja-JP" sz="1400" dirty="0">
              <a:latin typeface="+mn-ea"/>
            </a:endParaRPr>
          </a:p>
          <a:p>
            <a:r>
              <a:rPr lang="ja-JP" altLang="en-US" sz="1400" dirty="0">
                <a:latin typeface="+mn-ea"/>
              </a:rPr>
              <a:t>　　　　　　　・</a:t>
            </a:r>
            <a:r>
              <a:rPr lang="ja-JP" sz="1400" dirty="0">
                <a:ea typeface="+mn-lt"/>
                <a:cs typeface="+mn-lt"/>
              </a:rPr>
              <a:t>個人情報法保護法研修実施報告書と誓約書</a:t>
            </a:r>
            <a:r>
              <a:rPr lang="ja-JP" altLang="en-US" sz="1400" dirty="0">
                <a:ea typeface="+mn-lt"/>
                <a:cs typeface="+mn-lt"/>
              </a:rPr>
              <a:t>の提出に関して　PDFにてメール送付　期日3月1日</a:t>
            </a:r>
            <a:endParaRPr lang="en-US" altLang="ja-JP" sz="1400" dirty="0">
              <a:latin typeface="+mn-ea"/>
            </a:endParaRPr>
          </a:p>
          <a:p>
            <a:r>
              <a:rPr lang="ja-JP" altLang="en-US" sz="1400" dirty="0">
                <a:latin typeface="+mn-ea"/>
              </a:rPr>
              <a:t>  </a:t>
            </a:r>
            <a:endParaRPr lang="en-US" altLang="ja-JP" sz="1400" dirty="0">
              <a:latin typeface="+mn-ea"/>
            </a:endParaRPr>
          </a:p>
          <a:p>
            <a:r>
              <a:rPr lang="ja-JP" altLang="en-US" sz="1400" dirty="0">
                <a:latin typeface="+mn-ea"/>
              </a:rPr>
              <a:t>　　　　　　　      </a:t>
            </a:r>
            <a:r>
              <a:rPr kumimoji="1" lang="ja-JP" altLang="en-US" sz="1400" dirty="0">
                <a:latin typeface="+mn-ea"/>
              </a:rPr>
              <a:t>　　　　　</a:t>
            </a:r>
            <a:endParaRPr kumimoji="1" lang="en-US" altLang="ja-JP" sz="1400" dirty="0">
              <a:latin typeface="+mn-ea"/>
            </a:endParaRPr>
          </a:p>
          <a:p>
            <a:r>
              <a:rPr kumimoji="1" lang="en-US" altLang="ja-JP" sz="1400" dirty="0">
                <a:latin typeface="+mn-ea"/>
              </a:rPr>
              <a:t>11</a:t>
            </a:r>
            <a:r>
              <a:rPr kumimoji="1" lang="ja-JP" altLang="en-US" sz="1400" dirty="0">
                <a:latin typeface="+mn-ea"/>
              </a:rPr>
              <a:t>：0</a:t>
            </a:r>
            <a:r>
              <a:rPr kumimoji="1" lang="en-US" altLang="ja-JP" sz="1400" dirty="0">
                <a:latin typeface="+mn-ea"/>
              </a:rPr>
              <a:t>0</a:t>
            </a:r>
            <a:r>
              <a:rPr kumimoji="1" lang="ja-JP" altLang="en-US" sz="1400" dirty="0">
                <a:latin typeface="+mn-ea"/>
              </a:rPr>
              <a:t>～　《分科会（30分）》</a:t>
            </a:r>
            <a:endParaRPr kumimoji="1" lang="en-US" altLang="ja-JP" sz="1400" dirty="0">
              <a:latin typeface="+mn-ea"/>
            </a:endParaRPr>
          </a:p>
          <a:p>
            <a:r>
              <a:rPr kumimoji="1" lang="en-US" altLang="ja-JP" sz="1400" dirty="0">
                <a:latin typeface="+mn-ea"/>
              </a:rPr>
              <a:t>　　　　　《</a:t>
            </a:r>
            <a:r>
              <a:rPr kumimoji="1" lang="ja-JP" altLang="en-US" sz="1400" dirty="0">
                <a:latin typeface="+mn-ea"/>
              </a:rPr>
              <a:t>各分科会進捗報告（30分）</a:t>
            </a:r>
            <a:r>
              <a:rPr kumimoji="1" lang="en-US" altLang="ja-JP" sz="1400" dirty="0">
                <a:latin typeface="+mn-ea"/>
              </a:rPr>
              <a:t>》</a:t>
            </a:r>
            <a:endParaRPr lang="en-US" altLang="ja-JP" sz="1400" dirty="0">
              <a:latin typeface="+mn-ea"/>
            </a:endParaRPr>
          </a:p>
          <a:p>
            <a:pPr>
              <a:defRPr/>
            </a:pPr>
            <a:r>
              <a:rPr lang="ja-JP" altLang="en-US" sz="1400" dirty="0">
                <a:latin typeface="BIZ UDゴシック"/>
                <a:ea typeface="BIZ UDゴシック"/>
              </a:rPr>
              <a:t>　　　　　　　</a:t>
            </a:r>
            <a:endParaRPr lang="en-US" altLang="ja-JP" sz="1400" dirty="0">
              <a:latin typeface="BIZ UDゴシック"/>
              <a:ea typeface="BIZ UDゴシック"/>
            </a:endParaRPr>
          </a:p>
          <a:p>
            <a:pPr>
              <a:defRPr/>
            </a:pPr>
            <a:r>
              <a:rPr kumimoji="1" lang="ja-JP" altLang="en-US" sz="1400" dirty="0">
                <a:latin typeface="BIZ UDゴシック"/>
                <a:ea typeface="BIZ UDゴシック"/>
              </a:rPr>
              <a:t>　　　　　　　　　　</a:t>
            </a:r>
            <a:endParaRPr lang="en-US" altLang="ja-JP" sz="1400" dirty="0">
              <a:latin typeface="BIZ UDゴシック"/>
              <a:ea typeface="BIZ UDゴシック"/>
            </a:endParaRPr>
          </a:p>
          <a:p>
            <a:pPr>
              <a:defRPr/>
            </a:pPr>
            <a:r>
              <a:rPr kumimoji="1" lang="ja-JP" altLang="en-US" sz="1400" b="1" i="0" u="none" strike="noStrike" kern="1200" cap="none" spc="0" normalizeH="0" baseline="0" noProof="0" dirty="0">
                <a:ln>
                  <a:noFill/>
                </a:ln>
                <a:effectLst/>
                <a:uLnTx/>
                <a:uFillTx/>
                <a:latin typeface="BIZ UDゴシック"/>
                <a:ea typeface="BIZ UDゴシック"/>
                <a:cs typeface="+mn-cs"/>
              </a:rPr>
              <a:t>今後のスケジュール</a:t>
            </a:r>
            <a:endParaRPr lang="en-US" altLang="ja-JP" sz="1400" b="1" i="0" u="none" strike="noStrike" kern="1200" cap="none" spc="0" normalizeH="0" baseline="0" noProof="0" dirty="0">
              <a:ln>
                <a:noFill/>
              </a:ln>
              <a:effectLst/>
              <a:uLnTx/>
              <a:uFillTx/>
              <a:latin typeface="BIZ UDゴシック"/>
              <a:ea typeface="BIZ UDゴシック"/>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BIZ UDゴシック"/>
                <a:ea typeface="BIZ UDゴシック"/>
              </a:rPr>
              <a:t>　　　　　</a:t>
            </a:r>
            <a:r>
              <a:rPr lang="ja-JP" altLang="en-US" sz="1400" dirty="0">
                <a:latin typeface="BIZ UDゴシック"/>
                <a:ea typeface="BIZ UDゴシック"/>
              </a:rPr>
              <a:t>　　　　　</a:t>
            </a:r>
            <a:r>
              <a:rPr lang="en-US" altLang="ja-JP" sz="1400" dirty="0">
                <a:latin typeface="BIZ UDゴシック"/>
                <a:ea typeface="BIZ UDゴシック"/>
              </a:rPr>
              <a:t>1</a:t>
            </a:r>
            <a:r>
              <a:rPr lang="ja-JP" altLang="en-US" sz="1400" dirty="0">
                <a:latin typeface="BIZ UDゴシック"/>
                <a:ea typeface="BIZ UDゴシック"/>
              </a:rPr>
              <a:t>月中旬　 第</a:t>
            </a:r>
            <a:r>
              <a:rPr lang="en-US" altLang="ja-JP" sz="1400" dirty="0">
                <a:latin typeface="BIZ UDゴシック"/>
                <a:ea typeface="BIZ UDゴシック"/>
              </a:rPr>
              <a:t>2</a:t>
            </a:r>
            <a:r>
              <a:rPr lang="ja-JP" altLang="en-US" sz="1400" dirty="0">
                <a:latin typeface="BIZ UDゴシック"/>
                <a:ea typeface="BIZ UDゴシック"/>
              </a:rPr>
              <a:t>回スマホ教室</a:t>
            </a:r>
            <a:endParaRPr lang="en-US" altLang="ja-JP" sz="1400" dirty="0">
              <a:latin typeface="BIZ UDゴシック"/>
              <a:ea typeface="BIZ UDゴシック"/>
            </a:endParaRPr>
          </a:p>
          <a:p>
            <a:pPr>
              <a:defRPr/>
            </a:pPr>
            <a:r>
              <a:rPr lang="ja-JP" altLang="en-US" sz="1400" dirty="0">
                <a:latin typeface="BIZ UDゴシック"/>
                <a:ea typeface="BIZ UDゴシック"/>
              </a:rPr>
              <a:t>　　　　　</a:t>
            </a:r>
            <a:r>
              <a:rPr lang="en-US" altLang="ja-JP" sz="1400" dirty="0">
                <a:latin typeface="BIZ UDゴシック"/>
                <a:ea typeface="BIZ UDゴシック"/>
              </a:rPr>
              <a:t>1/27</a:t>
            </a:r>
            <a:r>
              <a:rPr lang="ja-JP" altLang="en-US" sz="1400" dirty="0">
                <a:latin typeface="BIZ UDゴシック"/>
                <a:ea typeface="BIZ UDゴシック"/>
              </a:rPr>
              <a:t>　　　</a:t>
            </a:r>
            <a:r>
              <a:rPr lang="en-US" altLang="ja-JP" sz="1400" dirty="0">
                <a:latin typeface="BIZ UDゴシック"/>
                <a:ea typeface="BIZ UDゴシック"/>
              </a:rPr>
              <a:t>CSPF</a:t>
            </a:r>
            <a:r>
              <a:rPr lang="ja-JP" altLang="en-US" sz="1400" dirty="0">
                <a:latin typeface="BIZ UDゴシック"/>
                <a:ea typeface="BIZ UDゴシック"/>
              </a:rPr>
              <a:t>説明会＠</a:t>
            </a:r>
            <a:r>
              <a:rPr lang="en-US" altLang="ja-JP" sz="1400" dirty="0">
                <a:latin typeface="BIZ UDゴシック"/>
                <a:ea typeface="BIZ UDゴシック"/>
              </a:rPr>
              <a:t>OSPF</a:t>
            </a:r>
            <a:r>
              <a:rPr lang="ja-JP" altLang="en-US" sz="1400" dirty="0">
                <a:latin typeface="BIZ UDゴシック"/>
                <a:ea typeface="BIZ UDゴシック"/>
              </a:rPr>
              <a:t>　</a:t>
            </a:r>
            <a:endParaRPr lang="en-US" altLang="ja-JP" sz="1400" dirty="0">
              <a:latin typeface="BIZ UDゴシック"/>
              <a:ea typeface="BIZ UDゴシック"/>
            </a:endParaRPr>
          </a:p>
          <a:p>
            <a:pPr>
              <a:defRPr/>
            </a:pPr>
            <a:r>
              <a:rPr lang="ja-JP" altLang="en-US" sz="1400" dirty="0">
                <a:latin typeface="BIZ UDゴシック"/>
                <a:ea typeface="BIZ UDゴシック"/>
              </a:rPr>
              <a:t>　　　　　</a:t>
            </a:r>
            <a:r>
              <a:rPr lang="en-US" altLang="ja-JP" sz="1400" strike="sngStrike" dirty="0">
                <a:latin typeface="BIZ UDゴシック"/>
                <a:ea typeface="BIZ UDゴシック"/>
              </a:rPr>
              <a:t>1</a:t>
            </a:r>
            <a:r>
              <a:rPr lang="ja-JP" altLang="en-US" sz="1400" strike="sngStrike" dirty="0">
                <a:latin typeface="BIZ UDゴシック"/>
                <a:ea typeface="BIZ UDゴシック"/>
              </a:rPr>
              <a:t>月末</a:t>
            </a:r>
            <a:r>
              <a:rPr lang="ja-JP" altLang="en-US" sz="1400" dirty="0">
                <a:latin typeface="BIZ UDゴシック"/>
                <a:ea typeface="BIZ UDゴシック"/>
              </a:rPr>
              <a:t>　　 第</a:t>
            </a:r>
            <a:r>
              <a:rPr lang="en-US" altLang="ja-JP" sz="1400" dirty="0">
                <a:latin typeface="BIZ UDゴシック"/>
                <a:ea typeface="BIZ UDゴシック"/>
              </a:rPr>
              <a:t>2</a:t>
            </a:r>
            <a:r>
              <a:rPr lang="ja-JP" altLang="en-US" sz="1400" dirty="0">
                <a:latin typeface="BIZ UDゴシック"/>
                <a:ea typeface="BIZ UDゴシック"/>
              </a:rPr>
              <a:t>回勉強会（</a:t>
            </a:r>
            <a:r>
              <a:rPr lang="en-US" altLang="ja-JP" sz="1400" dirty="0">
                <a:latin typeface="BIZ UDゴシック"/>
                <a:ea typeface="BIZ UDゴシック"/>
              </a:rPr>
              <a:t>JP-LINK</a:t>
            </a:r>
            <a:r>
              <a:rPr lang="ja-JP" altLang="en-US" sz="1400" dirty="0">
                <a:latin typeface="BIZ UDゴシック"/>
                <a:ea typeface="BIZ UDゴシック"/>
              </a:rPr>
              <a:t>ハンズオン、個人情報保護法勉強会）</a:t>
            </a:r>
          </a:p>
          <a:p>
            <a:pPr>
              <a:defRPr/>
            </a:pPr>
            <a:r>
              <a:rPr lang="ja-JP" altLang="en-US" sz="1400" dirty="0">
                <a:latin typeface="BIZ UDゴシック"/>
                <a:ea typeface="BIZ UDゴシック"/>
              </a:rPr>
              <a:t>　　　　　　　　　　　　　　　　　　　　　　→2月17日午後予定（会場：三井住友海上さんお願いできますか？）</a:t>
            </a:r>
          </a:p>
          <a:p>
            <a:pPr>
              <a:defRPr/>
            </a:pPr>
            <a:r>
              <a:rPr lang="ja-JP" altLang="en-US" sz="1400" dirty="0">
                <a:latin typeface="BIZ UDゴシック"/>
                <a:ea typeface="BIZ UDゴシック"/>
              </a:rPr>
              <a:t>　　　　　</a:t>
            </a:r>
            <a:r>
              <a:rPr lang="en-US" altLang="ja-JP" sz="1400" dirty="0">
                <a:latin typeface="BIZ UDゴシック"/>
                <a:ea typeface="BIZ UDゴシック"/>
              </a:rPr>
              <a:t>2/8</a:t>
            </a:r>
            <a:r>
              <a:rPr lang="ja-JP" altLang="en-US" sz="1400" dirty="0">
                <a:latin typeface="BIZ UDゴシック"/>
                <a:ea typeface="BIZ UDゴシック"/>
              </a:rPr>
              <a:t> 　　　スマートシティシンポジウム　江川講演＆パネル　（近畿総合通信局）</a:t>
            </a:r>
            <a:r>
              <a:rPr lang="ja-JP" altLang="en-US" sz="1000" dirty="0">
                <a:latin typeface="+mn-ea"/>
              </a:rPr>
              <a:t>   </a:t>
            </a:r>
          </a:p>
        </p:txBody>
      </p:sp>
      <p:sp>
        <p:nvSpPr>
          <p:cNvPr id="2" name="正方形/長方形 1">
            <a:extLst>
              <a:ext uri="{FF2B5EF4-FFF2-40B4-BE49-F238E27FC236}">
                <a16:creationId xmlns:a16="http://schemas.microsoft.com/office/drawing/2014/main" id="{6FB78FCA-9000-48A2-8F26-14A6F457C9C7}"/>
              </a:ext>
            </a:extLst>
          </p:cNvPr>
          <p:cNvSpPr/>
          <p:nvPr/>
        </p:nvSpPr>
        <p:spPr>
          <a:xfrm>
            <a:off x="1361852" y="0"/>
            <a:ext cx="3710866"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dirty="0">
                <a:latin typeface="+mn-ea"/>
              </a:rPr>
              <a:t>1/13</a:t>
            </a:r>
            <a:r>
              <a:rPr kumimoji="1" lang="ja-JP" altLang="en-US" sz="1800">
                <a:latin typeface="+mn-ea"/>
              </a:rPr>
              <a:t>　豊能町定例会議</a:t>
            </a:r>
            <a:r>
              <a:rPr kumimoji="1" lang="en-US" altLang="ja-JP" sz="1800" dirty="0">
                <a:latin typeface="+mn-ea"/>
              </a:rPr>
              <a:t>Agenda</a:t>
            </a:r>
            <a:endParaRPr kumimoji="1" lang="ja-JP" altLang="en-US" dirty="0"/>
          </a:p>
        </p:txBody>
      </p:sp>
    </p:spTree>
    <p:extLst>
      <p:ext uri="{BB962C8B-B14F-4D97-AF65-F5344CB8AC3E}">
        <p14:creationId xmlns:p14="http://schemas.microsoft.com/office/powerpoint/2010/main" val="235417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29BC07-7EE7-40E0-84CC-B97552AB98E9}"/>
              </a:ext>
            </a:extLst>
          </p:cNvPr>
          <p:cNvSpPr txBox="1"/>
          <p:nvPr/>
        </p:nvSpPr>
        <p:spPr>
          <a:xfrm>
            <a:off x="2967317" y="2835549"/>
            <a:ext cx="6109365" cy="769441"/>
          </a:xfrm>
          <a:prstGeom prst="rect">
            <a:avLst/>
          </a:prstGeom>
          <a:noFill/>
        </p:spPr>
        <p:txBody>
          <a:bodyPr wrap="none" rtlCol="0">
            <a:spAutoFit/>
          </a:bodyPr>
          <a:lstStyle/>
          <a:p>
            <a:r>
              <a:rPr kumimoji="1" lang="en-US" altLang="ja-JP" sz="4400" b="1" dirty="0"/>
              <a:t>CSPFC</a:t>
            </a:r>
            <a:r>
              <a:rPr kumimoji="1" lang="ja-JP" altLang="en-US" sz="4400" b="1" dirty="0"/>
              <a:t>事務局からの案内</a:t>
            </a:r>
          </a:p>
        </p:txBody>
      </p:sp>
    </p:spTree>
    <p:extLst>
      <p:ext uri="{BB962C8B-B14F-4D97-AF65-F5344CB8AC3E}">
        <p14:creationId xmlns:p14="http://schemas.microsoft.com/office/powerpoint/2010/main" val="3403575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A19114-4BBE-4773-B818-78906B10ADAD}"/>
              </a:ext>
            </a:extLst>
          </p:cNvPr>
          <p:cNvSpPr txBox="1"/>
          <p:nvPr/>
        </p:nvSpPr>
        <p:spPr>
          <a:xfrm>
            <a:off x="1588052" y="6405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solidFill>
                  <a:schemeClr val="bg1"/>
                </a:solidFill>
              </a:rPr>
              <a:t>豊能町定例会予定</a:t>
            </a:r>
          </a:p>
        </p:txBody>
      </p:sp>
      <p:sp>
        <p:nvSpPr>
          <p:cNvPr id="5" name="テキスト ボックス 4">
            <a:extLst>
              <a:ext uri="{FF2B5EF4-FFF2-40B4-BE49-F238E27FC236}">
                <a16:creationId xmlns:a16="http://schemas.microsoft.com/office/drawing/2014/main" id="{DDDBD661-C00B-496A-B71B-81EC57A1B4CE}"/>
              </a:ext>
            </a:extLst>
          </p:cNvPr>
          <p:cNvSpPr txBox="1"/>
          <p:nvPr/>
        </p:nvSpPr>
        <p:spPr>
          <a:xfrm>
            <a:off x="626579" y="957883"/>
            <a:ext cx="42892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6" name="テキスト ボックス 5">
            <a:extLst>
              <a:ext uri="{FF2B5EF4-FFF2-40B4-BE49-F238E27FC236}">
                <a16:creationId xmlns:a16="http://schemas.microsoft.com/office/drawing/2014/main" id="{B8CCF960-8DFC-456A-BB60-21F6F9E0149F}"/>
              </a:ext>
            </a:extLst>
          </p:cNvPr>
          <p:cNvSpPr txBox="1"/>
          <p:nvPr/>
        </p:nvSpPr>
        <p:spPr>
          <a:xfrm>
            <a:off x="1365804" y="1487281"/>
            <a:ext cx="8397459"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t>2022年</a:t>
            </a:r>
            <a:endParaRPr lang="ja-JP" altLang="en-US" dirty="0"/>
          </a:p>
          <a:p>
            <a:r>
              <a:rPr lang="ja-JP" altLang="en-US"/>
              <a:t>　</a:t>
            </a:r>
            <a:r>
              <a:rPr lang="ja-JP" altLang="en-US" strike="sngStrike"/>
              <a:t>1月6日　　オンライン（CSPFC月例会）（進捗報告）</a:t>
            </a:r>
            <a:endParaRPr lang="ja-JP" strike="sngStrike"/>
          </a:p>
          <a:p>
            <a:r>
              <a:rPr lang="ja-JP" altLang="en-US"/>
              <a:t>　　13日　　現地（豊能町役場）＋オンライン（分科会意見交換）</a:t>
            </a:r>
          </a:p>
          <a:p>
            <a:r>
              <a:rPr lang="ja-JP" altLang="en-US"/>
              <a:t>　　　　　　ユーベルホール下見</a:t>
            </a:r>
            <a:endParaRPr lang="ja-JP"/>
          </a:p>
          <a:p>
            <a:r>
              <a:rPr lang="ja-JP" altLang="en-US"/>
              <a:t>　　20日　　オンライン（進捗報告）</a:t>
            </a:r>
            <a:endParaRPr lang="ja-JP" altLang="en-US" dirty="0"/>
          </a:p>
          <a:p>
            <a:r>
              <a:rPr lang="ja-JP" altLang="en-US"/>
              <a:t>　　27日　　現地（</a:t>
            </a:r>
            <a:r>
              <a:rPr lang="ja-JP" altLang="en-US">
                <a:highlight>
                  <a:srgbClr val="C0C0C0"/>
                </a:highlight>
              </a:rPr>
              <a:t>中央公民館</a:t>
            </a:r>
            <a:r>
              <a:rPr lang="ja-JP" altLang="en-US"/>
              <a:t>）＋オンライン（分科会意見交換）</a:t>
            </a:r>
          </a:p>
          <a:p>
            <a:r>
              <a:rPr lang="ja-JP" altLang="en-US"/>
              <a:t>　　　　　　PM2:00～4:30　OSPF（りそなグループ大阪本社ビル）</a:t>
            </a:r>
            <a:endParaRPr lang="ja-JP"/>
          </a:p>
          <a:p>
            <a:endParaRPr lang="ja-JP" altLang="en-US" dirty="0"/>
          </a:p>
          <a:p>
            <a:r>
              <a:rPr lang="ja-JP" altLang="en-US"/>
              <a:t>　2月3日　　オンライン（CSPFC月例会）（進捗報告）</a:t>
            </a:r>
          </a:p>
          <a:p>
            <a:r>
              <a:rPr lang="ja-JP" altLang="en-US"/>
              <a:t>　　10日　　現地＋オンライン（分科会意見交換）</a:t>
            </a:r>
          </a:p>
          <a:p>
            <a:r>
              <a:rPr lang="ja-JP" altLang="en-US"/>
              <a:t>　　17日　　オンライン（進捗報告）</a:t>
            </a:r>
          </a:p>
          <a:p>
            <a:r>
              <a:rPr lang="ja-JP" altLang="en-US"/>
              <a:t>　　24日　　現地＋オンライン（分科会意見交換＆報告書取りまとめ）</a:t>
            </a:r>
          </a:p>
          <a:p>
            <a:r>
              <a:rPr lang="ja-JP" altLang="en-US" dirty="0"/>
              <a:t>　　　</a:t>
            </a:r>
          </a:p>
          <a:p>
            <a:r>
              <a:rPr lang="ja-JP" altLang="en-US"/>
              <a:t>　3月3日　　現地＋オンライン（CSPFC月例会）（報告書レビュー）</a:t>
            </a:r>
          </a:p>
          <a:p>
            <a:r>
              <a:rPr lang="ja-JP" altLang="en-US"/>
              <a:t>　　（5日　　健康寿命延伸フェスティバル）</a:t>
            </a:r>
            <a:endParaRPr lang="ja-JP" altLang="en-US" dirty="0"/>
          </a:p>
          <a:p>
            <a:r>
              <a:rPr lang="ja-JP" altLang="en-US"/>
              <a:t>　　10日　　オンライン（最終報告書レビュー）</a:t>
            </a:r>
          </a:p>
          <a:p>
            <a:r>
              <a:rPr lang="ja-JP" altLang="en-US"/>
              <a:t>　　（11日　　報告書＆経理処理提出日）　</a:t>
            </a:r>
          </a:p>
          <a:p>
            <a:r>
              <a:rPr lang="ja-JP" altLang="en-US"/>
              <a:t>　　　　　※3月は経理処理提出日の関係で1週目が現地となります。</a:t>
            </a:r>
            <a:endParaRPr lang="ja-JP" altLang="en-US" dirty="0"/>
          </a:p>
        </p:txBody>
      </p:sp>
      <p:sp>
        <p:nvSpPr>
          <p:cNvPr id="7" name="テキスト ボックス 6">
            <a:extLst>
              <a:ext uri="{FF2B5EF4-FFF2-40B4-BE49-F238E27FC236}">
                <a16:creationId xmlns:a16="http://schemas.microsoft.com/office/drawing/2014/main" id="{8E4F88EA-5DC1-434B-BEE2-C6AC7239850B}"/>
              </a:ext>
            </a:extLst>
          </p:cNvPr>
          <p:cNvSpPr txBox="1"/>
          <p:nvPr/>
        </p:nvSpPr>
        <p:spPr>
          <a:xfrm>
            <a:off x="627269" y="583096"/>
            <a:ext cx="94134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dirty="0"/>
          </a:p>
          <a:p>
            <a:r>
              <a:rPr lang="ja-JP" altLang="en-US"/>
              <a:t>感染症の状況により、現地開催は変更の可能性がありますので、ご了承ください。</a:t>
            </a:r>
            <a:endParaRPr lang="ja-JP" altLang="en-US" dirty="0"/>
          </a:p>
          <a:p>
            <a:endParaRPr lang="ja-JP" altLang="en-US" dirty="0"/>
          </a:p>
        </p:txBody>
      </p:sp>
    </p:spTree>
    <p:extLst>
      <p:ext uri="{BB962C8B-B14F-4D97-AF65-F5344CB8AC3E}">
        <p14:creationId xmlns:p14="http://schemas.microsoft.com/office/powerpoint/2010/main" val="67699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DBBD1E5-3DA4-475F-9A62-F31308A07C3D}"/>
              </a:ext>
            </a:extLst>
          </p:cNvPr>
          <p:cNvPicPr>
            <a:picLocks noChangeAspect="1"/>
          </p:cNvPicPr>
          <p:nvPr/>
        </p:nvPicPr>
        <p:blipFill>
          <a:blip r:embed="rId2"/>
          <a:stretch>
            <a:fillRect/>
          </a:stretch>
        </p:blipFill>
        <p:spPr>
          <a:xfrm>
            <a:off x="198822" y="570578"/>
            <a:ext cx="8468024" cy="6130403"/>
          </a:xfrm>
          <a:prstGeom prst="rect">
            <a:avLst/>
          </a:prstGeom>
        </p:spPr>
      </p:pic>
      <p:sp>
        <p:nvSpPr>
          <p:cNvPr id="4" name="テキスト ボックス 3">
            <a:extLst>
              <a:ext uri="{FF2B5EF4-FFF2-40B4-BE49-F238E27FC236}">
                <a16:creationId xmlns:a16="http://schemas.microsoft.com/office/drawing/2014/main" id="{11E43D6D-3B74-4687-8A2A-CEC4AE22E4DB}"/>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メーリングリスト</a:t>
            </a:r>
          </a:p>
        </p:txBody>
      </p:sp>
      <p:sp>
        <p:nvSpPr>
          <p:cNvPr id="5" name="テキスト ボックス 4">
            <a:extLst>
              <a:ext uri="{FF2B5EF4-FFF2-40B4-BE49-F238E27FC236}">
                <a16:creationId xmlns:a16="http://schemas.microsoft.com/office/drawing/2014/main" id="{9EF69BD2-473D-4193-8BD3-4A5B25BF1C8C}"/>
              </a:ext>
            </a:extLst>
          </p:cNvPr>
          <p:cNvSpPr txBox="1"/>
          <p:nvPr/>
        </p:nvSpPr>
        <p:spPr>
          <a:xfrm>
            <a:off x="8724384" y="931652"/>
            <a:ext cx="3467616" cy="2800767"/>
          </a:xfrm>
          <a:prstGeom prst="rect">
            <a:avLst/>
          </a:prstGeom>
          <a:noFill/>
        </p:spPr>
        <p:txBody>
          <a:bodyPr wrap="none" rtlCol="0">
            <a:spAutoFit/>
          </a:bodyPr>
          <a:lstStyle/>
          <a:p>
            <a:r>
              <a:rPr kumimoji="1" lang="ja-JP" altLang="en-US" sz="1600" dirty="0"/>
              <a:t>豊能定例会が全ての基本</a:t>
            </a:r>
            <a:endParaRPr kumimoji="1" lang="en-US" altLang="ja-JP" sz="1600" dirty="0"/>
          </a:p>
          <a:p>
            <a:endParaRPr kumimoji="1" lang="en-US" altLang="ja-JP" sz="1600" dirty="0"/>
          </a:p>
          <a:p>
            <a:r>
              <a:rPr kumimoji="1" lang="ja-JP" altLang="en-US" sz="1600" dirty="0"/>
              <a:t>今後</a:t>
            </a:r>
            <a:r>
              <a:rPr kumimoji="1" lang="en-US" altLang="ja-JP" sz="1600" dirty="0"/>
              <a:t>all</a:t>
            </a:r>
            <a:r>
              <a:rPr kumimoji="1" lang="ja-JP" altLang="en-US" sz="1600" dirty="0"/>
              <a:t>でメンバーも参加</a:t>
            </a:r>
            <a:endParaRPr kumimoji="1" lang="en-US" altLang="ja-JP" sz="1600" dirty="0"/>
          </a:p>
          <a:p>
            <a:endParaRPr kumimoji="1" lang="en-US" altLang="ja-JP" sz="1600" dirty="0"/>
          </a:p>
          <a:p>
            <a:r>
              <a:rPr kumimoji="1" lang="ja-JP" altLang="en-US" sz="1600" dirty="0"/>
              <a:t>各自治体向けには</a:t>
            </a:r>
            <a:endParaRPr kumimoji="1" lang="en-US" altLang="ja-JP" sz="1600" dirty="0"/>
          </a:p>
          <a:p>
            <a:r>
              <a:rPr kumimoji="1" lang="ja-JP" altLang="en-US" sz="1600" dirty="0"/>
              <a:t>別分科会を設定し、個別対応</a:t>
            </a:r>
            <a:endParaRPr kumimoji="1" lang="en-US" altLang="ja-JP" sz="1600" dirty="0"/>
          </a:p>
          <a:p>
            <a:endParaRPr kumimoji="1" lang="en-US" altLang="ja-JP" sz="1600" dirty="0"/>
          </a:p>
          <a:p>
            <a:r>
              <a:rPr kumimoji="1" lang="ja-JP" altLang="en-US" sz="1600" dirty="0"/>
              <a:t>例：福井県</a:t>
            </a:r>
            <a:endParaRPr kumimoji="1" lang="en-US" altLang="ja-JP" sz="1600" dirty="0"/>
          </a:p>
          <a:p>
            <a:r>
              <a:rPr kumimoji="1" lang="ja-JP" altLang="en-US" sz="1600" dirty="0"/>
              <a:t>　福井ワーキング</a:t>
            </a:r>
            <a:endParaRPr kumimoji="1" lang="en-US" altLang="ja-JP" sz="1600" dirty="0"/>
          </a:p>
          <a:p>
            <a:r>
              <a:rPr kumimoji="1" lang="ja-JP" altLang="en-US" sz="1600" dirty="0"/>
              <a:t>　　</a:t>
            </a:r>
            <a:r>
              <a:rPr kumimoji="1" lang="en-US" altLang="ja-JP" sz="1600" dirty="0"/>
              <a:t>CSPFC</a:t>
            </a:r>
            <a:r>
              <a:rPr kumimoji="1" lang="ja-JP" altLang="en-US" sz="1600" dirty="0"/>
              <a:t>リーダー企業</a:t>
            </a:r>
            <a:br>
              <a:rPr kumimoji="1" lang="en-US" altLang="ja-JP" sz="1600" dirty="0"/>
            </a:br>
            <a:r>
              <a:rPr kumimoji="1" lang="ja-JP" altLang="en-US" sz="1600" dirty="0"/>
              <a:t>　　＋地元企業（各社</a:t>
            </a:r>
            <a:r>
              <a:rPr kumimoji="1" lang="en-US" altLang="ja-JP" sz="1600" dirty="0"/>
              <a:t>CSPF</a:t>
            </a:r>
            <a:r>
              <a:rPr kumimoji="1" lang="ja-JP" altLang="en-US" sz="1600" dirty="0"/>
              <a:t>参加要）</a:t>
            </a:r>
          </a:p>
        </p:txBody>
      </p:sp>
    </p:spTree>
    <p:extLst>
      <p:ext uri="{BB962C8B-B14F-4D97-AF65-F5344CB8AC3E}">
        <p14:creationId xmlns:p14="http://schemas.microsoft.com/office/powerpoint/2010/main" val="2310771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3C9E28-85BA-4C55-82F3-283BE5E03748}"/>
              </a:ext>
            </a:extLst>
          </p:cNvPr>
          <p:cNvSpPr txBox="1"/>
          <p:nvPr/>
        </p:nvSpPr>
        <p:spPr>
          <a:xfrm>
            <a:off x="1720312" y="2828441"/>
            <a:ext cx="184731" cy="707886"/>
          </a:xfrm>
          <a:prstGeom prst="rect">
            <a:avLst/>
          </a:prstGeom>
          <a:noFill/>
        </p:spPr>
        <p:txBody>
          <a:bodyPr wrap="none" lIns="91440" tIns="45720" rIns="91440" bIns="45720" rtlCol="0" anchor="t">
            <a:spAutoFit/>
          </a:bodyPr>
          <a:lstStyle/>
          <a:p>
            <a:endParaRPr lang="en-US" altLang="ja-JP" sz="4000" dirty="0"/>
          </a:p>
        </p:txBody>
      </p:sp>
      <p:pic>
        <p:nvPicPr>
          <p:cNvPr id="5" name="図 5" descr="建物, ブラインド が含まれている画像&#10;&#10;説明は自動で生成されたものです">
            <a:extLst>
              <a:ext uri="{FF2B5EF4-FFF2-40B4-BE49-F238E27FC236}">
                <a16:creationId xmlns:a16="http://schemas.microsoft.com/office/drawing/2014/main" id="{1A4D3B0B-928B-4D58-BE48-B5FC99DBB2E3}"/>
              </a:ext>
            </a:extLst>
          </p:cNvPr>
          <p:cNvPicPr>
            <a:picLocks noChangeAspect="1"/>
          </p:cNvPicPr>
          <p:nvPr/>
        </p:nvPicPr>
        <p:blipFill>
          <a:blip r:embed="rId2"/>
          <a:stretch>
            <a:fillRect/>
          </a:stretch>
        </p:blipFill>
        <p:spPr>
          <a:xfrm>
            <a:off x="141358" y="520640"/>
            <a:ext cx="11909284" cy="6259761"/>
          </a:xfrm>
          <a:prstGeom prst="rect">
            <a:avLst/>
          </a:prstGeom>
        </p:spPr>
      </p:pic>
      <p:sp>
        <p:nvSpPr>
          <p:cNvPr id="4" name="テキスト ボックス 3">
            <a:extLst>
              <a:ext uri="{FF2B5EF4-FFF2-40B4-BE49-F238E27FC236}">
                <a16:creationId xmlns:a16="http://schemas.microsoft.com/office/drawing/2014/main" id="{DA0CB775-4F1D-4FB1-9641-B9C6238EF4F5}"/>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分科会メーリングリスト</a:t>
            </a:r>
          </a:p>
        </p:txBody>
      </p:sp>
    </p:spTree>
    <p:extLst>
      <p:ext uri="{BB962C8B-B14F-4D97-AF65-F5344CB8AC3E}">
        <p14:creationId xmlns:p14="http://schemas.microsoft.com/office/powerpoint/2010/main" val="762835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B608636-5FBE-40C3-96C0-D5112DEBA3B8}"/>
              </a:ext>
            </a:extLst>
          </p:cNvPr>
          <p:cNvSpPr txBox="1"/>
          <p:nvPr/>
        </p:nvSpPr>
        <p:spPr>
          <a:xfrm>
            <a:off x="382554" y="839755"/>
            <a:ext cx="7904728" cy="4832092"/>
          </a:xfrm>
          <a:prstGeom prst="rect">
            <a:avLst/>
          </a:prstGeom>
          <a:noFill/>
        </p:spPr>
        <p:txBody>
          <a:bodyPr wrap="none" rtlCol="0">
            <a:spAutoFit/>
          </a:bodyPr>
          <a:lstStyle/>
          <a:p>
            <a:r>
              <a:rPr kumimoji="1" lang="ja-JP" altLang="en-US" sz="1400" dirty="0"/>
              <a:t>とよのウォーキングアプリ</a:t>
            </a:r>
            <a:r>
              <a:rPr kumimoji="1" lang="en-US" altLang="ja-JP" sz="1400" dirty="0"/>
              <a:t>URL</a:t>
            </a:r>
          </a:p>
          <a:p>
            <a:r>
              <a:rPr kumimoji="1" lang="ja-JP" altLang="en-US" sz="1400" dirty="0"/>
              <a:t>　</a:t>
            </a:r>
            <a:r>
              <a:rPr kumimoji="1" lang="en-US" altLang="ja-JP" sz="1400" dirty="0"/>
              <a:t>URL</a:t>
            </a:r>
            <a:r>
              <a:rPr kumimoji="1" lang="ja-JP" altLang="en-US" sz="1400" dirty="0"/>
              <a:t>が難しいので、「とよのん」または「とよのんウォーキング」で</a:t>
            </a:r>
            <a:r>
              <a:rPr kumimoji="1" lang="en-US" altLang="ja-JP" sz="1400" dirty="0"/>
              <a:t>Appstore/</a:t>
            </a:r>
            <a:r>
              <a:rPr kumimoji="1" lang="en-US" altLang="ja-JP" sz="1400" dirty="0" err="1"/>
              <a:t>GooglePlay</a:t>
            </a:r>
            <a:r>
              <a:rPr kumimoji="1" lang="ja-JP" altLang="en-US" sz="1400" dirty="0"/>
              <a:t>検索</a:t>
            </a:r>
            <a:endParaRPr kumimoji="1" lang="en-US" altLang="ja-JP" sz="1400" dirty="0"/>
          </a:p>
          <a:p>
            <a:endParaRPr kumimoji="1" lang="en-US" altLang="ja-JP" sz="1400" dirty="0"/>
          </a:p>
          <a:p>
            <a:r>
              <a:rPr kumimoji="1" lang="ja-JP" altLang="en-US" sz="1400" dirty="0"/>
              <a:t>アンケートに関して</a:t>
            </a:r>
            <a:endParaRPr kumimoji="1" lang="en-US" altLang="ja-JP" sz="1400" dirty="0"/>
          </a:p>
          <a:p>
            <a:r>
              <a:rPr kumimoji="1" lang="ja-JP" altLang="en-US" sz="1400" dirty="0"/>
              <a:t>　＞アンケート質問内容の文字数</a:t>
            </a:r>
            <a:r>
              <a:rPr kumimoji="1" lang="en-US" altLang="ja-JP" sz="1400" dirty="0"/>
              <a:t>MAX</a:t>
            </a:r>
          </a:p>
          <a:p>
            <a:r>
              <a:rPr kumimoji="1" lang="ja-JP" altLang="en-US" sz="1400" dirty="0"/>
              <a:t>　　　質問文、回答文ともに以下の文字数を推奨します。</a:t>
            </a:r>
          </a:p>
          <a:p>
            <a:endParaRPr kumimoji="1" lang="ja-JP" altLang="en-US" sz="1400" dirty="0"/>
          </a:p>
          <a:p>
            <a:r>
              <a:rPr kumimoji="1" lang="ja-JP" altLang="en-US" sz="1400" dirty="0"/>
              <a:t>　　　優先順位１のパターン：見栄えが良い</a:t>
            </a:r>
          </a:p>
          <a:p>
            <a:r>
              <a:rPr kumimoji="1" lang="ja-JP" altLang="en-US" sz="1400" dirty="0"/>
              <a:t>　　　　</a:t>
            </a:r>
            <a:r>
              <a:rPr kumimoji="1" lang="en-US" altLang="ja-JP" sz="1400" dirty="0"/>
              <a:t>1</a:t>
            </a:r>
            <a:r>
              <a:rPr kumimoji="1" lang="ja-JP" altLang="en-US" sz="1400" dirty="0"/>
              <a:t>行目全角で</a:t>
            </a:r>
            <a:r>
              <a:rPr kumimoji="1" lang="en-US" altLang="ja-JP" sz="1400" dirty="0"/>
              <a:t>17</a:t>
            </a:r>
            <a:r>
              <a:rPr kumimoji="1" lang="ja-JP" altLang="en-US" sz="1400" dirty="0"/>
              <a:t>文字まで</a:t>
            </a:r>
          </a:p>
          <a:p>
            <a:endParaRPr kumimoji="1" lang="ja-JP" altLang="en-US" sz="1400" dirty="0"/>
          </a:p>
          <a:p>
            <a:r>
              <a:rPr kumimoji="1" lang="ja-JP" altLang="en-US" sz="1400" dirty="0"/>
              <a:t>　　　優先順位２のパターン：見栄えがまあまあよい</a:t>
            </a:r>
          </a:p>
          <a:p>
            <a:r>
              <a:rPr kumimoji="1" lang="ja-JP" altLang="en-US" sz="1400" dirty="0"/>
              <a:t>　　　　</a:t>
            </a:r>
            <a:r>
              <a:rPr kumimoji="1" lang="en-US" altLang="ja-JP" sz="1400" dirty="0"/>
              <a:t>1</a:t>
            </a:r>
            <a:r>
              <a:rPr kumimoji="1" lang="ja-JP" altLang="en-US" sz="1400" dirty="0"/>
              <a:t>行目全角で</a:t>
            </a:r>
            <a:r>
              <a:rPr kumimoji="1" lang="en-US" altLang="ja-JP" sz="1400" dirty="0"/>
              <a:t>17</a:t>
            </a:r>
            <a:r>
              <a:rPr kumimoji="1" lang="ja-JP" altLang="en-US" sz="1400" dirty="0"/>
              <a:t>文字まで</a:t>
            </a:r>
          </a:p>
          <a:p>
            <a:r>
              <a:rPr kumimoji="1" lang="ja-JP" altLang="en-US" sz="1400" dirty="0"/>
              <a:t>　　　　</a:t>
            </a:r>
            <a:r>
              <a:rPr kumimoji="1" lang="en-US" altLang="ja-JP" sz="1400" dirty="0"/>
              <a:t>2</a:t>
            </a:r>
            <a:r>
              <a:rPr kumimoji="1" lang="ja-JP" altLang="en-US" sz="1400" dirty="0"/>
              <a:t>行目全角で</a:t>
            </a:r>
            <a:r>
              <a:rPr kumimoji="1" lang="en-US" altLang="ja-JP" sz="1400" dirty="0"/>
              <a:t>9</a:t>
            </a:r>
            <a:r>
              <a:rPr kumimoji="1" lang="ja-JP" altLang="en-US" sz="1400" dirty="0"/>
              <a:t>文字まで</a:t>
            </a:r>
          </a:p>
          <a:p>
            <a:r>
              <a:rPr kumimoji="1" lang="ja-JP" altLang="en-US" sz="1400" dirty="0"/>
              <a:t>　　　　最大全角で</a:t>
            </a:r>
            <a:r>
              <a:rPr kumimoji="1" lang="en-US" altLang="ja-JP" sz="1400" dirty="0"/>
              <a:t>26</a:t>
            </a:r>
            <a:r>
              <a:rPr kumimoji="1" lang="ja-JP" altLang="en-US" sz="1400" dirty="0"/>
              <a:t>文字まで</a:t>
            </a:r>
          </a:p>
          <a:p>
            <a:endParaRPr kumimoji="1" lang="ja-JP" altLang="en-US" sz="1400" dirty="0"/>
          </a:p>
          <a:p>
            <a:r>
              <a:rPr kumimoji="1" lang="ja-JP" altLang="en-US" sz="1400" dirty="0"/>
              <a:t>　　　優先順位３のパターン：あまり見栄えがよくない</a:t>
            </a:r>
          </a:p>
          <a:p>
            <a:r>
              <a:rPr kumimoji="1" lang="ja-JP" altLang="en-US" sz="1400" dirty="0"/>
              <a:t>　　　　全角でおよそ</a:t>
            </a:r>
            <a:r>
              <a:rPr kumimoji="1" lang="en-US" altLang="ja-JP" sz="1400" dirty="0"/>
              <a:t>700</a:t>
            </a:r>
            <a:r>
              <a:rPr kumimoji="1" lang="ja-JP" altLang="en-US" sz="1400" dirty="0"/>
              <a:t>文字まで入りますが、できるだけ短い文としてください。</a:t>
            </a:r>
          </a:p>
          <a:p>
            <a:endParaRPr kumimoji="1" lang="ja-JP" altLang="en-US" sz="1400" dirty="0"/>
          </a:p>
          <a:p>
            <a:r>
              <a:rPr kumimoji="1" lang="ja-JP" altLang="en-US" sz="1400" dirty="0"/>
              <a:t>　＞アンケート締切日</a:t>
            </a:r>
          </a:p>
          <a:p>
            <a:r>
              <a:rPr kumimoji="1" lang="ja-JP" altLang="en-US" sz="1400" dirty="0"/>
              <a:t>　　　</a:t>
            </a:r>
            <a:r>
              <a:rPr kumimoji="1" lang="en-US" altLang="ja-JP" sz="1400" dirty="0"/>
              <a:t>1</a:t>
            </a:r>
            <a:r>
              <a:rPr kumimoji="1" lang="ja-JP" altLang="en-US" sz="1400" dirty="0"/>
              <a:t>月</a:t>
            </a:r>
            <a:r>
              <a:rPr kumimoji="1" lang="en-US" altLang="ja-JP" sz="1400" dirty="0"/>
              <a:t>27</a:t>
            </a:r>
            <a:r>
              <a:rPr kumimoji="1" lang="ja-JP" altLang="en-US" sz="1400" dirty="0"/>
              <a:t>日</a:t>
            </a:r>
            <a:r>
              <a:rPr kumimoji="1" lang="en-US" altLang="ja-JP" sz="1400" dirty="0"/>
              <a:t>24</a:t>
            </a:r>
            <a:r>
              <a:rPr kumimoji="1" lang="ja-JP" altLang="en-US" sz="1400" dirty="0"/>
              <a:t>時まで</a:t>
            </a:r>
          </a:p>
          <a:p>
            <a:r>
              <a:rPr kumimoji="1" lang="ja-JP" altLang="en-US" sz="1400" dirty="0"/>
              <a:t>　　（</a:t>
            </a:r>
            <a:r>
              <a:rPr kumimoji="1" lang="en-US" altLang="ja-JP" sz="1400" dirty="0"/>
              <a:t>1</a:t>
            </a:r>
            <a:r>
              <a:rPr kumimoji="1" lang="ja-JP" altLang="en-US" sz="1400" dirty="0"/>
              <a:t>月</a:t>
            </a:r>
            <a:r>
              <a:rPr kumimoji="1" lang="en-US" altLang="ja-JP" sz="1400" dirty="0"/>
              <a:t>28</a:t>
            </a:r>
            <a:r>
              <a:rPr kumimoji="1" lang="ja-JP" altLang="en-US" sz="1400" dirty="0"/>
              <a:t>日</a:t>
            </a:r>
            <a:r>
              <a:rPr kumimoji="1" lang="en-US" altLang="ja-JP" sz="1400" dirty="0"/>
              <a:t>15</a:t>
            </a:r>
            <a:r>
              <a:rPr kumimoji="1" lang="ja-JP" altLang="en-US" sz="1400" dirty="0"/>
              <a:t>時までに</a:t>
            </a:r>
            <a:r>
              <a:rPr kumimoji="1" lang="en-US" altLang="ja-JP" sz="1400" dirty="0" err="1"/>
              <a:t>NoCode</a:t>
            </a:r>
            <a:r>
              <a:rPr kumimoji="1" lang="en-US" altLang="ja-JP" sz="1400" dirty="0"/>
              <a:t> Japan</a:t>
            </a:r>
            <a:r>
              <a:rPr kumimoji="1" lang="ja-JP" altLang="en-US" sz="1400" dirty="0"/>
              <a:t>へ共有をお願いします）</a:t>
            </a:r>
            <a:endParaRPr kumimoji="1" lang="en-US" altLang="ja-JP" sz="1400" dirty="0"/>
          </a:p>
          <a:p>
            <a:endParaRPr kumimoji="1" lang="en-US" altLang="ja-JP" sz="1400" dirty="0"/>
          </a:p>
        </p:txBody>
      </p:sp>
      <p:sp>
        <p:nvSpPr>
          <p:cNvPr id="3" name="テキスト ボックス 2">
            <a:extLst>
              <a:ext uri="{FF2B5EF4-FFF2-40B4-BE49-F238E27FC236}">
                <a16:creationId xmlns:a16="http://schemas.microsoft.com/office/drawing/2014/main" id="{DFA1CCC5-ADE5-4F3F-9FCB-8C28542510F6}"/>
              </a:ext>
            </a:extLst>
          </p:cNvPr>
          <p:cNvSpPr txBox="1"/>
          <p:nvPr/>
        </p:nvSpPr>
        <p:spPr>
          <a:xfrm>
            <a:off x="1513633" y="77755"/>
            <a:ext cx="1338828" cy="369332"/>
          </a:xfrm>
          <a:prstGeom prst="rect">
            <a:avLst/>
          </a:prstGeom>
          <a:noFill/>
        </p:spPr>
        <p:txBody>
          <a:bodyPr wrap="none" rtlCol="0">
            <a:spAutoFit/>
          </a:bodyPr>
          <a:lstStyle/>
          <a:p>
            <a:r>
              <a:rPr kumimoji="1" lang="ja-JP" altLang="en-US" dirty="0"/>
              <a:t>その他案内</a:t>
            </a:r>
          </a:p>
        </p:txBody>
      </p:sp>
    </p:spTree>
    <p:extLst>
      <p:ext uri="{BB962C8B-B14F-4D97-AF65-F5344CB8AC3E}">
        <p14:creationId xmlns:p14="http://schemas.microsoft.com/office/powerpoint/2010/main" val="248305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5023D10-F4F3-472C-91C8-33CAF548623A}"/>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分科会メンバーリスト</a:t>
            </a:r>
          </a:p>
        </p:txBody>
      </p:sp>
      <p:sp>
        <p:nvSpPr>
          <p:cNvPr id="4" name="テキスト ボックス 3">
            <a:extLst>
              <a:ext uri="{FF2B5EF4-FFF2-40B4-BE49-F238E27FC236}">
                <a16:creationId xmlns:a16="http://schemas.microsoft.com/office/drawing/2014/main" id="{7483C147-630F-4B5B-AB70-37F4DB98F297}"/>
              </a:ext>
            </a:extLst>
          </p:cNvPr>
          <p:cNvSpPr txBox="1"/>
          <p:nvPr/>
        </p:nvSpPr>
        <p:spPr>
          <a:xfrm>
            <a:off x="710213" y="780068"/>
            <a:ext cx="10458811" cy="5509200"/>
          </a:xfrm>
          <a:prstGeom prst="rect">
            <a:avLst/>
          </a:prstGeom>
          <a:noFill/>
        </p:spPr>
        <p:txBody>
          <a:bodyPr wrap="square" lIns="91440" tIns="45720" rIns="91440" bIns="45720" rtlCol="0" anchor="t">
            <a:spAutoFit/>
          </a:bodyPr>
          <a:lstStyle/>
          <a:p>
            <a:r>
              <a:rPr kumimoji="1" lang="en-US" altLang="ja-JP" sz="1600" dirty="0"/>
              <a:t>1</a:t>
            </a:r>
            <a:r>
              <a:rPr kumimoji="1" lang="ja-JP" altLang="en-US" sz="1600" dirty="0"/>
              <a:t>．見守り（</a:t>
            </a:r>
            <a:r>
              <a:rPr kumimoji="1" lang="en-US" altLang="ja-JP" sz="1600" dirty="0"/>
              <a:t>NEC</a:t>
            </a:r>
            <a:r>
              <a:rPr kumimoji="1" lang="ja-JP" altLang="en-US" sz="1600" dirty="0"/>
              <a:t>ネッツエスアイ）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2"/>
            </a:pPr>
            <a:r>
              <a:rPr kumimoji="1" lang="ja-JP" altLang="en-US" sz="1600"/>
              <a:t>ヘルスケア（三井海上）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latin typeface="ＭＳ Ｐゴシック"/>
                <a:ea typeface="ＭＳ Ｐゴシック"/>
                <a:cs typeface="ＭＳ Ｐゴシック" panose="020B0600070205080204" pitchFamily="50" charset="-128"/>
              </a:rPr>
              <a:t>　</a:t>
            </a:r>
            <a:r>
              <a:rPr lang="ja-JP" altLang="en-US" sz="1600">
                <a:effectLst/>
                <a:highlight>
                  <a:srgbClr val="C0C0C0"/>
                </a:highlight>
                <a:latin typeface="ＭＳ Ｐゴシック"/>
                <a:ea typeface="ＭＳ Ｐゴシック"/>
                <a:cs typeface="ＭＳ Ｐゴシック" panose="020B0600070205080204" pitchFamily="50" charset="-128"/>
              </a:rPr>
              <a:t>髙橋様</a:t>
            </a:r>
            <a:endParaRPr lang="en-US" altLang="ja-JP" sz="1600">
              <a:effectLst/>
              <a:highlight>
                <a:srgbClr val="C0C0C0"/>
              </a:highlight>
              <a:latin typeface="ＭＳ Ｐゴシック"/>
              <a:ea typeface="ＭＳ Ｐゴシック"/>
              <a:cs typeface="ＭＳ Ｐゴシック" panose="020B0600070205080204" pitchFamily="50" charset="-128"/>
            </a:endParaRPr>
          </a:p>
          <a:p>
            <a:endParaRPr kumimoji="1" lang="ja-JP" altLang="en-US" sz="1600" dirty="0"/>
          </a:p>
          <a:p>
            <a:pPr marL="342900" indent="-342900">
              <a:buAutoNum type="arabicPeriod" startAt="3"/>
            </a:pPr>
            <a:r>
              <a:rPr kumimoji="1" lang="ja-JP" altLang="en-US" sz="1600" dirty="0"/>
              <a:t>子育て（</a:t>
            </a:r>
            <a:r>
              <a:rPr kumimoji="1" lang="en-US" altLang="ja-JP" sz="1600" dirty="0"/>
              <a:t>NEC</a:t>
            </a:r>
            <a:r>
              <a:rPr kumimoji="1" lang="ja-JP" altLang="en-US" sz="1600" dirty="0"/>
              <a:t>ネッツエスアイ）</a:t>
            </a:r>
            <a:endParaRPr kumimoji="1" lang="en-US" altLang="ja-JP" sz="1600" dirty="0"/>
          </a:p>
          <a:p>
            <a:endParaRPr kumimoji="1" lang="ja-JP" altLang="en-US" sz="1600" dirty="0"/>
          </a:p>
          <a:p>
            <a:pPr marL="342900" indent="-342900">
              <a:buAutoNum type="arabicPeriod" startAt="4"/>
            </a:pPr>
            <a:r>
              <a:rPr kumimoji="1" lang="ja-JP" altLang="en-US" sz="1600" dirty="0"/>
              <a:t>買物支援（三井住友）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5"/>
            </a:pPr>
            <a:r>
              <a:rPr kumimoji="1" lang="ja-JP" altLang="en-US" sz="1600"/>
              <a:t>デジタル教育（ＯＺ１）</a:t>
            </a:r>
            <a:r>
              <a:rPr kumimoji="1" lang="en-US" altLang="ja-JP" sz="1600" dirty="0" err="1">
                <a:highlight>
                  <a:srgbClr val="C0C0C0"/>
                </a:highlight>
                <a:latin typeface="+mj-lt"/>
                <a:ea typeface="ＭＳ Ｐゴシック"/>
              </a:rPr>
              <a:t>NoCode</a:t>
            </a:r>
            <a:r>
              <a:rPr kumimoji="1" lang="ja-JP" altLang="en-US" sz="1600" dirty="0">
                <a:highlight>
                  <a:srgbClr val="C0C0C0"/>
                </a:highlight>
                <a:latin typeface="+mj-lt"/>
                <a:ea typeface="ＭＳ Ｐゴシック"/>
              </a:rPr>
              <a:t>　</a:t>
            </a:r>
            <a:r>
              <a:rPr kumimoji="1" lang="en-US" altLang="ja-JP" sz="1600" dirty="0">
                <a:highlight>
                  <a:srgbClr val="C0C0C0"/>
                </a:highlight>
                <a:latin typeface="+mj-lt"/>
                <a:ea typeface="ＭＳ Ｐゴシック"/>
              </a:rPr>
              <a:t>Japan</a:t>
            </a:r>
            <a:r>
              <a:rPr lang="en-US" altLang="ja-JP" sz="1600" dirty="0">
                <a:latin typeface="+mj-lt"/>
                <a:ea typeface="ＭＳ Ｐゴシック"/>
              </a:rPr>
              <a:t> </a:t>
            </a:r>
            <a:r>
              <a:rPr lang="en-US" altLang="ja-JP" sz="1600" dirty="0" err="1">
                <a:highlight>
                  <a:srgbClr val="C0C0C0"/>
                </a:highlight>
                <a:latin typeface="+mj-lt"/>
                <a:ea typeface="ＭＳ Ｐゴシック"/>
              </a:rPr>
              <a:t>とよのていねい</a:t>
            </a:r>
            <a:r>
              <a:rPr lang="ja-JP" altLang="en-US" sz="1600" dirty="0">
                <a:effectLst/>
                <a:highlight>
                  <a:srgbClr val="C0C0C0"/>
                </a:highlight>
                <a:latin typeface="+mj-lt"/>
                <a:ea typeface="ＭＳ Ｐゴシック"/>
                <a:cs typeface="ＭＳ Ｐゴシック" panose="020B0600070205080204" pitchFamily="50" charset="-128"/>
              </a:rPr>
              <a:t>　</a:t>
            </a:r>
            <a:endParaRPr lang="en-US" altLang="ja-JP" sz="1600">
              <a:highlight>
                <a:srgbClr val="C0C0C0"/>
              </a:highlight>
              <a:latin typeface="+mj-lt"/>
              <a:ea typeface="ＭＳ Ｐゴシック"/>
            </a:endParaRPr>
          </a:p>
          <a:p>
            <a:endParaRPr lang="ja-JP" altLang="en-US" sz="1600" dirty="0">
              <a:highlight>
                <a:srgbClr val="C0C0C0"/>
              </a:highlight>
            </a:endParaRPr>
          </a:p>
          <a:p>
            <a:pPr marL="342900" indent="-342900">
              <a:buAutoNum type="arabicPeriod" startAt="6"/>
            </a:pPr>
            <a:r>
              <a:rPr kumimoji="1" lang="ja-JP" altLang="en-US" sz="1600" dirty="0"/>
              <a:t>観光（ＯＺ１）　</a:t>
            </a:r>
            <a:r>
              <a:rPr kumimoji="1" lang="ja-JP" altLang="en-US" sz="1600" dirty="0">
                <a:highlight>
                  <a:srgbClr val="C0C0C0"/>
                </a:highlight>
              </a:rPr>
              <a:t>おてつたび</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7"/>
            </a:pPr>
            <a:r>
              <a:rPr kumimoji="1" lang="ja-JP" altLang="en-US" sz="1600" dirty="0"/>
              <a:t>地域経済（ＯＺ１　</a:t>
            </a:r>
            <a:r>
              <a:rPr kumimoji="1" lang="en-US" altLang="ja-JP" sz="1600" dirty="0"/>
              <a:t>Digital Platformer</a:t>
            </a:r>
            <a:r>
              <a:rPr kumimoji="1" lang="ja-JP" altLang="en-US" sz="1600" dirty="0"/>
              <a:t>）</a:t>
            </a:r>
            <a:endParaRPr kumimoji="1" lang="en-US" altLang="ja-JP" sz="1600" dirty="0"/>
          </a:p>
          <a:p>
            <a:endParaRPr kumimoji="1" lang="ja-JP" altLang="en-US" sz="1600" dirty="0"/>
          </a:p>
          <a:p>
            <a:pPr marL="342900" indent="-342900">
              <a:buAutoNum type="arabicPeriod" startAt="8"/>
            </a:pPr>
            <a:r>
              <a:rPr kumimoji="1" lang="ja-JP" altLang="en-US" sz="1600" dirty="0"/>
              <a:t>モビリティ（ドコモ　ＯＺ１）</a:t>
            </a:r>
            <a:r>
              <a:rPr kumimoji="1" lang="ja-JP" altLang="en-US" sz="1600" dirty="0">
                <a:highlight>
                  <a:srgbClr val="C0C0C0"/>
                </a:highlight>
              </a:rPr>
              <a:t>関西電力</a:t>
            </a:r>
            <a:r>
              <a:rPr kumimoji="1" lang="ja-JP" altLang="en-US" sz="1600" dirty="0"/>
              <a:t>　</a:t>
            </a:r>
            <a:r>
              <a:rPr lang="en-US" altLang="ja-JP" sz="1600" kern="0" dirty="0">
                <a:effectLst/>
                <a:highlight>
                  <a:srgbClr val="C0C0C0"/>
                </a:highlight>
                <a:latin typeface="ＭＳ Ｐゴシック"/>
                <a:cs typeface="ＭＳ Ｐゴシック" panose="020B0600070205080204" pitchFamily="50" charset="-128"/>
              </a:rPr>
              <a:t>SWAT Mobility</a:t>
            </a:r>
          </a:p>
          <a:p>
            <a:endParaRPr kumimoji="1" lang="ja-JP" altLang="en-US" sz="1600" dirty="0"/>
          </a:p>
          <a:p>
            <a:pPr marL="342900" indent="-342900">
              <a:buAutoNum type="arabicPeriod" startAt="9"/>
            </a:pPr>
            <a:r>
              <a:rPr kumimoji="1" lang="ja-JP" altLang="en-US" sz="1600" dirty="0"/>
              <a:t>インフラ（関西電力）</a:t>
            </a:r>
            <a:r>
              <a:rPr kumimoji="1" lang="ja-JP" altLang="en-US" sz="1600" dirty="0">
                <a:highlight>
                  <a:srgbClr val="C0C0C0"/>
                </a:highlight>
              </a:rPr>
              <a:t>アンデコ</a:t>
            </a:r>
            <a:endParaRPr kumimoji="1" lang="en-US" altLang="ja-JP" sz="1600" dirty="0">
              <a:highlight>
                <a:srgbClr val="C0C0C0"/>
              </a:highlight>
            </a:endParaRPr>
          </a:p>
          <a:p>
            <a:endParaRPr kumimoji="1" lang="ja-JP" altLang="en-US" sz="1600" dirty="0"/>
          </a:p>
          <a:p>
            <a:pPr marL="342900" indent="-342900">
              <a:buAutoNum type="arabicPeriod"/>
            </a:pPr>
            <a:r>
              <a:rPr kumimoji="1" lang="ja-JP" altLang="en-US" sz="1600" dirty="0"/>
              <a:t>デジタル行政（ＮＥＣネッツエスアイ）</a:t>
            </a:r>
            <a:r>
              <a:rPr kumimoji="1" lang="ja-JP" sz="1600" dirty="0">
                <a:highlight>
                  <a:srgbClr val="C0C0C0"/>
                </a:highlight>
                <a:ea typeface="+mn-lt"/>
                <a:cs typeface="+mn-lt"/>
              </a:rPr>
              <a:t>アスコエパートナーズ</a:t>
            </a:r>
            <a:r>
              <a:rPr kumimoji="1" lang="ja-JP" sz="1600" dirty="0">
                <a:ea typeface="+mn-lt"/>
                <a:cs typeface="+mn-lt"/>
              </a:rPr>
              <a:t>　</a:t>
            </a:r>
            <a:r>
              <a:rPr kumimoji="1" lang="en-US" altLang="ja-JP" sz="1600" dirty="0">
                <a:highlight>
                  <a:srgbClr val="C0C0C0"/>
                </a:highlight>
                <a:ea typeface="+mn-lt"/>
                <a:cs typeface="+mn-lt"/>
              </a:rPr>
              <a:t>OZ1</a:t>
            </a:r>
            <a:r>
              <a:rPr kumimoji="1" lang="ja-JP" sz="1600" dirty="0">
                <a:ea typeface="+mn-lt"/>
                <a:cs typeface="+mn-lt"/>
              </a:rPr>
              <a:t>　</a:t>
            </a:r>
            <a:r>
              <a:rPr kumimoji="1" lang="ja-JP" sz="1600" dirty="0">
                <a:highlight>
                  <a:srgbClr val="C0C0C0"/>
                </a:highlight>
                <a:ea typeface="+mn-lt"/>
                <a:cs typeface="+mn-lt"/>
              </a:rPr>
              <a:t>ロボットコンサルティング</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11"/>
            </a:pPr>
            <a:r>
              <a:rPr kumimoji="1" lang="ja-JP" altLang="en-US" sz="1600"/>
              <a:t>防災（三井住友）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highlight>
                  <a:srgbClr val="FFFFFF"/>
                </a:highlight>
                <a:latin typeface="ＭＳ Ｐゴシック"/>
                <a:ea typeface="ＭＳ Ｐゴシック"/>
                <a:cs typeface="ＭＳ Ｐゴシック" panose="020B0600070205080204" pitchFamily="50" charset="-128"/>
              </a:rPr>
              <a:t>　</a:t>
            </a:r>
            <a:r>
              <a:rPr lang="ja-JP" altLang="en-US" sz="1600">
                <a:highlight>
                  <a:srgbClr val="C0C0C0"/>
                </a:highlight>
                <a:latin typeface="ＭＳ Ｐゴシック"/>
                <a:ea typeface="ＭＳ Ｐゴシック"/>
                <a:cs typeface="ＭＳ Ｐゴシック" panose="020B0600070205080204" pitchFamily="50" charset="-128"/>
              </a:rPr>
              <a:t>イッツコム</a:t>
            </a:r>
            <a:endParaRPr kumimoji="1" lang="en-US" altLang="ja-JP" sz="1600">
              <a:latin typeface="ＭＳ Ｐゴシック"/>
              <a:ea typeface="ＭＳ Ｐゴシック"/>
            </a:endParaRPr>
          </a:p>
          <a:p>
            <a:endParaRPr kumimoji="1" lang="ja-JP" altLang="en-US" sz="1600" dirty="0"/>
          </a:p>
        </p:txBody>
      </p:sp>
    </p:spTree>
    <p:extLst>
      <p:ext uri="{BB962C8B-B14F-4D97-AF65-F5344CB8AC3E}">
        <p14:creationId xmlns:p14="http://schemas.microsoft.com/office/powerpoint/2010/main" val="162017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AD9B39-C0CA-46F9-839D-D7A054EA99EC}"/>
              </a:ext>
            </a:extLst>
          </p:cNvPr>
          <p:cNvSpPr txBox="1"/>
          <p:nvPr/>
        </p:nvSpPr>
        <p:spPr>
          <a:xfrm>
            <a:off x="261257" y="699926"/>
            <a:ext cx="11582400" cy="5262979"/>
          </a:xfrm>
          <a:prstGeom prst="rect">
            <a:avLst/>
          </a:prstGeom>
          <a:noFill/>
        </p:spPr>
        <p:txBody>
          <a:bodyPr wrap="square">
            <a:spAutoFit/>
          </a:bodyPr>
          <a:lstStyle/>
          <a:p>
            <a:pPr algn="l"/>
            <a:r>
              <a:rPr lang="ja-JP" altLang="en-US" sz="1600" b="0" i="0" dirty="0">
                <a:solidFill>
                  <a:srgbClr val="333333"/>
                </a:solidFill>
                <a:effectLst/>
                <a:latin typeface="メイリオ" panose="020B0604030504040204" pitchFamily="50" charset="-128"/>
                <a:ea typeface="メイリオ" panose="020B0604030504040204" pitchFamily="50" charset="-128"/>
              </a:rPr>
              <a:t>一般社団法人の主たる事務所は登記事項とされていますので、主たる事務所を移転、変更したときは効力発生日から</a:t>
            </a:r>
            <a:r>
              <a:rPr lang="en-US" altLang="ja-JP" sz="1600" b="0" i="0" dirty="0">
                <a:solidFill>
                  <a:srgbClr val="333333"/>
                </a:solidFill>
                <a:effectLst/>
                <a:latin typeface="メイリオ" panose="020B0604030504040204" pitchFamily="50" charset="-128"/>
                <a:ea typeface="メイリオ" panose="020B0604030504040204" pitchFamily="50" charset="-128"/>
              </a:rPr>
              <a:t>2</a:t>
            </a:r>
            <a:r>
              <a:rPr lang="ja-JP" altLang="en-US" sz="1600" b="0" i="0" dirty="0">
                <a:solidFill>
                  <a:srgbClr val="333333"/>
                </a:solidFill>
                <a:effectLst/>
                <a:latin typeface="メイリオ" panose="020B0604030504040204" pitchFamily="50" charset="-128"/>
                <a:ea typeface="メイリオ" panose="020B0604030504040204" pitchFamily="50" charset="-128"/>
              </a:rPr>
              <a:t>週間以内にその登記申請をしなければなりません（一般社団法人及び一般財団法人に関する法律第</a:t>
            </a:r>
            <a:r>
              <a:rPr lang="en-US" altLang="ja-JP" sz="1600" b="0" i="0" dirty="0">
                <a:solidFill>
                  <a:srgbClr val="333333"/>
                </a:solidFill>
                <a:effectLst/>
                <a:latin typeface="メイリオ" panose="020B0604030504040204" pitchFamily="50" charset="-128"/>
                <a:ea typeface="メイリオ" panose="020B0604030504040204" pitchFamily="50" charset="-128"/>
              </a:rPr>
              <a:t>304</a:t>
            </a:r>
            <a:r>
              <a:rPr lang="ja-JP" altLang="en-US" sz="1600" b="0" i="0" dirty="0">
                <a:solidFill>
                  <a:srgbClr val="333333"/>
                </a:solidFill>
                <a:effectLst/>
                <a:latin typeface="メイリオ" panose="020B0604030504040204" pitchFamily="50" charset="-128"/>
                <a:ea typeface="メイリオ" panose="020B0604030504040204" pitchFamily="50" charset="-128"/>
              </a:rPr>
              <a:t>条）。</a:t>
            </a:r>
          </a:p>
          <a:p>
            <a:pPr algn="l"/>
            <a:endParaRPr lang="ja-JP" altLang="en-US" sz="1600" b="0" i="0" dirty="0">
              <a:solidFill>
                <a:srgbClr val="333333"/>
              </a:solidFill>
              <a:effectLst/>
              <a:latin typeface="メイリオ" panose="020B0604030504040204" pitchFamily="50" charset="-128"/>
              <a:ea typeface="メイリオ" panose="020B0604030504040204" pitchFamily="50" charset="-128"/>
            </a:endParaRPr>
          </a:p>
          <a:p>
            <a:pPr algn="l"/>
            <a:r>
              <a:rPr lang="ja-JP" altLang="en-US" sz="1600" b="0" i="0" dirty="0">
                <a:solidFill>
                  <a:srgbClr val="333333"/>
                </a:solidFill>
                <a:effectLst/>
                <a:latin typeface="メイリオ" panose="020B0604030504040204" pitchFamily="50" charset="-128"/>
                <a:ea typeface="メイリオ" panose="020B0604030504040204" pitchFamily="50" charset="-128"/>
              </a:rPr>
              <a:t>一般社団法人が主たる事務所を変更するときは、原則として理事会の決議（理事会非設置法人の場合は、理事の過半数で決定）が必要となり、定款の変更をともなう場合は社員総会の決議が必要となります。</a:t>
            </a:r>
          </a:p>
          <a:p>
            <a:pPr algn="l"/>
            <a:endParaRPr lang="en-US" altLang="ja-JP" sz="1600" b="1" i="0" dirty="0">
              <a:solidFill>
                <a:srgbClr val="333333"/>
              </a:solidFill>
              <a:effectLst/>
              <a:latin typeface="メイリオ" panose="020B0604030504040204" pitchFamily="50" charset="-128"/>
              <a:ea typeface="メイリオ" panose="020B0604030504040204" pitchFamily="50" charset="-128"/>
            </a:endParaRPr>
          </a:p>
          <a:p>
            <a:pPr algn="l"/>
            <a:endParaRPr lang="en-US" altLang="ja-JP" sz="1600" b="1" dirty="0">
              <a:solidFill>
                <a:srgbClr val="333333"/>
              </a:solidFill>
              <a:latin typeface="メイリオ" panose="020B0604030504040204" pitchFamily="50" charset="-128"/>
              <a:ea typeface="メイリオ" panose="020B0604030504040204" pitchFamily="50" charset="-128"/>
            </a:endParaRPr>
          </a:p>
          <a:p>
            <a:pPr algn="l"/>
            <a:r>
              <a:rPr lang="ja-JP" altLang="en-US" sz="1600" b="1" i="0" dirty="0">
                <a:solidFill>
                  <a:srgbClr val="333333"/>
                </a:solidFill>
                <a:effectLst/>
                <a:latin typeface="メイリオ" panose="020B0604030504040204" pitchFamily="50" charset="-128"/>
                <a:ea typeface="メイリオ" panose="020B0604030504040204" pitchFamily="50" charset="-128"/>
              </a:rPr>
              <a:t>第</a:t>
            </a:r>
            <a:r>
              <a:rPr lang="en-US" altLang="ja-JP" sz="1600" b="1" i="0" dirty="0">
                <a:solidFill>
                  <a:srgbClr val="333333"/>
                </a:solidFill>
                <a:effectLst/>
                <a:latin typeface="メイリオ" panose="020B0604030504040204" pitchFamily="50" charset="-128"/>
                <a:ea typeface="メイリオ" panose="020B0604030504040204" pitchFamily="50" charset="-128"/>
              </a:rPr>
              <a:t>1</a:t>
            </a:r>
            <a:r>
              <a:rPr lang="ja-JP" altLang="en-US" sz="1600" b="1" i="0" dirty="0">
                <a:solidFill>
                  <a:srgbClr val="333333"/>
                </a:solidFill>
                <a:effectLst/>
                <a:latin typeface="メイリオ" panose="020B0604030504040204" pitchFamily="50" charset="-128"/>
                <a:ea typeface="メイリオ" panose="020B0604030504040204" pitchFamily="50" charset="-128"/>
              </a:rPr>
              <a:t>号議案　定款一部変更の件</a:t>
            </a:r>
          </a:p>
          <a:p>
            <a:pPr algn="l"/>
            <a:r>
              <a:rPr lang="ja-JP" altLang="en-US" sz="1600" b="0" i="0" dirty="0">
                <a:solidFill>
                  <a:srgbClr val="333333"/>
                </a:solidFill>
                <a:effectLst/>
                <a:latin typeface="メイリオ" panose="020B0604030504040204" pitchFamily="50" charset="-128"/>
                <a:ea typeface="メイリオ" panose="020B0604030504040204" pitchFamily="50" charset="-128"/>
              </a:rPr>
              <a:t>議長は、定款第３条中「主たる事務所を東京都千代田区に置く」とあるのを「主たる事務所を大阪府大阪市に置く」と変更することを議場に諮ったところ、満場一致をもって、異議なく可決確定した。</a:t>
            </a:r>
          </a:p>
          <a:p>
            <a:pPr algn="l"/>
            <a:endParaRPr lang="en-US" altLang="ja-JP" sz="1600" b="0" i="0" dirty="0">
              <a:solidFill>
                <a:srgbClr val="333333"/>
              </a:solidFill>
              <a:effectLst/>
              <a:latin typeface="メイリオ" panose="020B0604030504040204" pitchFamily="50" charset="-128"/>
              <a:ea typeface="メイリオ" panose="020B0604030504040204" pitchFamily="50" charset="-128"/>
            </a:endParaRPr>
          </a:p>
          <a:p>
            <a:r>
              <a:rPr lang="ja-JP" altLang="en-US" sz="1600" b="0" i="0" dirty="0">
                <a:solidFill>
                  <a:srgbClr val="333333"/>
                </a:solidFill>
                <a:effectLst/>
                <a:latin typeface="メイリオ" panose="020B0604030504040204" pitchFamily="50" charset="-128"/>
                <a:ea typeface="メイリオ" panose="020B0604030504040204" pitchFamily="50" charset="-128"/>
              </a:rPr>
              <a:t>（主たる事務所の所在地）</a:t>
            </a:r>
            <a:br>
              <a:rPr lang="ja-JP" altLang="en-US" sz="1600" b="0" i="0" dirty="0">
                <a:solidFill>
                  <a:srgbClr val="333333"/>
                </a:solidFill>
                <a:effectLst/>
                <a:latin typeface="メイリオ" panose="020B0604030504040204" pitchFamily="50" charset="-128"/>
                <a:ea typeface="メイリオ" panose="020B0604030504040204" pitchFamily="50" charset="-128"/>
              </a:rPr>
            </a:br>
            <a:r>
              <a:rPr lang="ja-JP" altLang="en-US" sz="1600" b="0" i="0" dirty="0">
                <a:solidFill>
                  <a:srgbClr val="333333"/>
                </a:solidFill>
                <a:effectLst/>
                <a:latin typeface="メイリオ" panose="020B0604030504040204" pitchFamily="50" charset="-128"/>
                <a:ea typeface="メイリオ" panose="020B0604030504040204" pitchFamily="50" charset="-128"/>
              </a:rPr>
              <a:t>第</a:t>
            </a:r>
            <a:r>
              <a:rPr lang="en-US" altLang="ja-JP" sz="1600" b="0" i="0" dirty="0">
                <a:solidFill>
                  <a:srgbClr val="333333"/>
                </a:solidFill>
                <a:effectLst/>
                <a:latin typeface="メイリオ" panose="020B0604030504040204" pitchFamily="50" charset="-128"/>
                <a:ea typeface="メイリオ" panose="020B0604030504040204" pitchFamily="50" charset="-128"/>
              </a:rPr>
              <a:t>3</a:t>
            </a:r>
            <a:r>
              <a:rPr lang="ja-JP" altLang="en-US" sz="1600" b="0" i="0" dirty="0">
                <a:solidFill>
                  <a:srgbClr val="333333"/>
                </a:solidFill>
                <a:effectLst/>
                <a:latin typeface="メイリオ" panose="020B0604030504040204" pitchFamily="50" charset="-128"/>
                <a:ea typeface="メイリオ" panose="020B0604030504040204" pitchFamily="50" charset="-128"/>
              </a:rPr>
              <a:t>条　当法人の主たる事務所は、大阪府大阪市に置く。</a:t>
            </a:r>
            <a:br>
              <a:rPr lang="en-US" altLang="ja-JP" sz="1600" b="0" i="0" dirty="0">
                <a:solidFill>
                  <a:srgbClr val="333333"/>
                </a:solidFill>
                <a:effectLst/>
                <a:latin typeface="メイリオ" panose="020B0604030504040204" pitchFamily="50" charset="-128"/>
                <a:ea typeface="メイリオ" panose="020B0604030504040204" pitchFamily="50" charset="-128"/>
              </a:rPr>
            </a:br>
            <a:br>
              <a:rPr lang="en-US" altLang="ja-JP" sz="1600" b="0" i="0" dirty="0">
                <a:solidFill>
                  <a:srgbClr val="333333"/>
                </a:solidFill>
                <a:effectLst/>
                <a:latin typeface="メイリオ" panose="020B0604030504040204" pitchFamily="50" charset="-128"/>
                <a:ea typeface="メイリオ" panose="020B0604030504040204" pitchFamily="50" charset="-128"/>
              </a:rPr>
            </a:br>
            <a:r>
              <a:rPr lang="ja-JP" altLang="en-US" sz="1600" b="1" i="0" dirty="0">
                <a:solidFill>
                  <a:srgbClr val="333333"/>
                </a:solidFill>
                <a:effectLst/>
                <a:latin typeface="メイリオ" panose="020B0604030504040204" pitchFamily="50" charset="-128"/>
                <a:ea typeface="メイリオ" panose="020B0604030504040204" pitchFamily="50" charset="-128"/>
              </a:rPr>
              <a:t>第２号議案　理事就任</a:t>
            </a:r>
            <a:endParaRPr lang="en-US" altLang="ja-JP" sz="1600" b="1" i="0" dirty="0">
              <a:solidFill>
                <a:srgbClr val="333333"/>
              </a:solidFill>
              <a:effectLst/>
              <a:latin typeface="メイリオ" panose="020B0604030504040204" pitchFamily="50" charset="-128"/>
              <a:ea typeface="メイリオ" panose="020B0604030504040204" pitchFamily="50" charset="-128"/>
            </a:endParaRPr>
          </a:p>
          <a:p>
            <a:r>
              <a:rPr lang="ja-JP" altLang="en-US" sz="1600" dirty="0">
                <a:solidFill>
                  <a:srgbClr val="333333"/>
                </a:solidFill>
                <a:latin typeface="メイリオ" panose="020B0604030504040204" pitchFamily="50" charset="-128"/>
                <a:ea typeface="メイリオ" panose="020B0604030504040204" pitchFamily="50" charset="-128"/>
              </a:rPr>
              <a:t>議長は、当法人の理事である伊達仁人が本日辞任したので、その後任として理事を選任する必要がある旨を述べ、下記の者を選任したい旨を説明し、その賛否を諮ったところ、満場一致をもってこれに賛成した。</a:t>
            </a:r>
          </a:p>
          <a:p>
            <a:r>
              <a:rPr lang="ja-JP" altLang="en-US" sz="1600" dirty="0">
                <a:solidFill>
                  <a:srgbClr val="333333"/>
                </a:solidFill>
                <a:latin typeface="メイリオ" panose="020B0604030504040204" pitchFamily="50" charset="-128"/>
                <a:ea typeface="メイリオ" panose="020B0604030504040204" pitchFamily="50" charset="-128"/>
              </a:rPr>
              <a:t>被選任者　　理事　斎藤 和也</a:t>
            </a:r>
            <a:endParaRPr lang="en-US" altLang="ja-JP" sz="1600" dirty="0">
              <a:solidFill>
                <a:srgbClr val="333333"/>
              </a:solidFill>
              <a:latin typeface="メイリオ" panose="020B0604030504040204" pitchFamily="50" charset="-128"/>
              <a:ea typeface="メイリオ" panose="020B0604030504040204" pitchFamily="50" charset="-128"/>
            </a:endParaRPr>
          </a:p>
          <a:p>
            <a:endParaRPr lang="en-US" altLang="ja-JP" sz="1600" b="1" i="0" dirty="0">
              <a:solidFill>
                <a:srgbClr val="333333"/>
              </a:solidFill>
              <a:effectLst/>
              <a:latin typeface="メイリオ" panose="020B0604030504040204" pitchFamily="50" charset="-128"/>
              <a:ea typeface="メイリオ" panose="020B0604030504040204" pitchFamily="50" charset="-128"/>
            </a:endParaRPr>
          </a:p>
          <a:p>
            <a:r>
              <a:rPr lang="ja-JP" altLang="en-US" sz="1600" b="1" dirty="0">
                <a:solidFill>
                  <a:srgbClr val="333333"/>
                </a:solidFill>
                <a:latin typeface="メイリオ" panose="020B0604030504040204" pitchFamily="50" charset="-128"/>
                <a:ea typeface="メイリオ" panose="020B0604030504040204" pitchFamily="50" charset="-128"/>
              </a:rPr>
              <a:t>その他</a:t>
            </a:r>
            <a:endParaRPr lang="en-US" altLang="ja-JP" sz="1600" b="1" dirty="0">
              <a:solidFill>
                <a:srgbClr val="333333"/>
              </a:solidFill>
              <a:latin typeface="メイリオ" panose="020B0604030504040204" pitchFamily="50" charset="-128"/>
              <a:ea typeface="メイリオ" panose="020B0604030504040204" pitchFamily="50" charset="-128"/>
            </a:endParaRPr>
          </a:p>
          <a:p>
            <a:r>
              <a:rPr lang="ja-JP" altLang="en-US" sz="1600" b="1" i="0" dirty="0">
                <a:solidFill>
                  <a:srgbClr val="333333"/>
                </a:solidFill>
                <a:effectLst/>
                <a:latin typeface="メイリオ" panose="020B0604030504040204" pitchFamily="50" charset="-128"/>
                <a:ea typeface="メイリオ" panose="020B0604030504040204" pitchFamily="50" charset="-128"/>
              </a:rPr>
              <a:t>　</a:t>
            </a:r>
            <a:r>
              <a:rPr lang="ja-JP" altLang="en-US" sz="1600" dirty="0">
                <a:solidFill>
                  <a:srgbClr val="333333"/>
                </a:solidFill>
                <a:latin typeface="メイリオ" panose="020B0604030504040204" pitchFamily="50" charset="-128"/>
                <a:ea typeface="メイリオ" panose="020B0604030504040204" pitchFamily="50" charset="-128"/>
              </a:rPr>
              <a:t>公告</a:t>
            </a:r>
            <a:r>
              <a:rPr lang="en-US" altLang="ja-JP" sz="1600" dirty="0">
                <a:solidFill>
                  <a:srgbClr val="333333"/>
                </a:solidFill>
                <a:latin typeface="メイリオ" panose="020B0604030504040204" pitchFamily="50" charset="-128"/>
                <a:ea typeface="メイリオ" panose="020B0604030504040204" pitchFamily="50" charset="-128"/>
              </a:rPr>
              <a:t>URL</a:t>
            </a:r>
            <a:r>
              <a:rPr lang="ja-JP" altLang="en-US" sz="1600" dirty="0">
                <a:solidFill>
                  <a:srgbClr val="333333"/>
                </a:solidFill>
                <a:latin typeface="メイリオ" panose="020B0604030504040204" pitchFamily="50" charset="-128"/>
                <a:ea typeface="メイリオ" panose="020B0604030504040204" pitchFamily="50" charset="-128"/>
              </a:rPr>
              <a:t>の変更　</a:t>
            </a:r>
            <a:r>
              <a:rPr lang="en-US" altLang="ja-JP" sz="1600" dirty="0">
                <a:solidFill>
                  <a:srgbClr val="333333"/>
                </a:solidFill>
                <a:latin typeface="メイリオ" panose="020B0604030504040204" pitchFamily="50" charset="-128"/>
                <a:ea typeface="メイリオ" panose="020B0604030504040204" pitchFamily="50" charset="-128"/>
              </a:rPr>
              <a:t>OZ1</a:t>
            </a:r>
            <a:r>
              <a:rPr lang="ja-JP" altLang="en-US" sz="1600" dirty="0">
                <a:solidFill>
                  <a:srgbClr val="333333"/>
                </a:solidFill>
                <a:latin typeface="メイリオ" panose="020B0604030504040204" pitchFamily="50" charset="-128"/>
                <a:ea typeface="メイリオ" panose="020B0604030504040204" pitchFamily="50" charset="-128"/>
              </a:rPr>
              <a:t>⇒</a:t>
            </a:r>
            <a:r>
              <a:rPr lang="en-US" altLang="ja-JP" sz="1600" dirty="0">
                <a:solidFill>
                  <a:srgbClr val="333333"/>
                </a:solidFill>
                <a:latin typeface="メイリオ" panose="020B0604030504040204" pitchFamily="50" charset="-128"/>
                <a:ea typeface="メイリオ" panose="020B0604030504040204" pitchFamily="50" charset="-128"/>
              </a:rPr>
              <a:t>CSPFC</a:t>
            </a:r>
            <a:endParaRPr lang="ja-JP" altLang="en-US" sz="1600" i="0" dirty="0">
              <a:solidFill>
                <a:srgbClr val="333333"/>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5119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69291-CF50-4B9F-8A94-AA356E9E8564}"/>
              </a:ext>
            </a:extLst>
          </p:cNvPr>
          <p:cNvPicPr>
            <a:picLocks noChangeAspect="1"/>
          </p:cNvPicPr>
          <p:nvPr/>
        </p:nvPicPr>
        <p:blipFill rotWithShape="1">
          <a:blip r:embed="rId2"/>
          <a:srcRect l="40000" t="26145" r="24697" b="24102"/>
          <a:stretch/>
        </p:blipFill>
        <p:spPr>
          <a:xfrm>
            <a:off x="2069248" y="646545"/>
            <a:ext cx="8053504" cy="6100619"/>
          </a:xfrm>
          <a:prstGeom prst="rect">
            <a:avLst/>
          </a:prstGeom>
        </p:spPr>
      </p:pic>
    </p:spTree>
    <p:extLst>
      <p:ext uri="{BB962C8B-B14F-4D97-AF65-F5344CB8AC3E}">
        <p14:creationId xmlns:p14="http://schemas.microsoft.com/office/powerpoint/2010/main" val="314693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256D495-9EE9-416E-8059-9E1ED25B6396}"/>
              </a:ext>
            </a:extLst>
          </p:cNvPr>
          <p:cNvSpPr txBox="1"/>
          <p:nvPr/>
        </p:nvSpPr>
        <p:spPr>
          <a:xfrm>
            <a:off x="883403" y="2690336"/>
            <a:ext cx="9949912" cy="923330"/>
          </a:xfrm>
          <a:prstGeom prst="rect">
            <a:avLst/>
          </a:prstGeom>
          <a:noFill/>
        </p:spPr>
        <p:txBody>
          <a:bodyPr wrap="square">
            <a:spAutoFit/>
          </a:bodyPr>
          <a:lstStyle/>
          <a:p>
            <a:r>
              <a:rPr kumimoji="1" lang="ja-JP" altLang="en-US" sz="1800" dirty="0">
                <a:latin typeface="+mn-ea"/>
              </a:rPr>
              <a:t>　　　　　　　・</a:t>
            </a:r>
            <a:r>
              <a:rPr kumimoji="1" lang="en-US" altLang="ja-JP" sz="1800" dirty="0">
                <a:latin typeface="+mn-ea"/>
              </a:rPr>
              <a:t>1/27</a:t>
            </a:r>
            <a:r>
              <a:rPr kumimoji="1" lang="ja-JP" altLang="en-US" sz="1800" dirty="0">
                <a:latin typeface="+mn-ea"/>
              </a:rPr>
              <a:t> </a:t>
            </a:r>
            <a:r>
              <a:rPr kumimoji="1" lang="en-US" altLang="ja-JP" sz="1800" dirty="0">
                <a:latin typeface="+mn-ea"/>
              </a:rPr>
              <a:t>OSPF</a:t>
            </a:r>
            <a:r>
              <a:rPr kumimoji="1" lang="ja-JP" altLang="en-US" sz="1800" dirty="0">
                <a:latin typeface="+mn-ea"/>
              </a:rPr>
              <a:t> 会員交流会資料レビュー</a:t>
            </a:r>
            <a:endParaRPr kumimoji="1" lang="en-US" altLang="ja-JP" sz="1800" dirty="0">
              <a:latin typeface="+mn-ea"/>
            </a:endParaRPr>
          </a:p>
          <a:p>
            <a:r>
              <a:rPr kumimoji="1" lang="ja-JP" altLang="en-US" sz="1800" dirty="0">
                <a:latin typeface="+mn-ea"/>
              </a:rPr>
              <a:t>　　　　　　　・</a:t>
            </a:r>
            <a:r>
              <a:rPr kumimoji="1" lang="en-US" altLang="ja-JP" sz="1800" dirty="0">
                <a:latin typeface="+mn-ea"/>
              </a:rPr>
              <a:t>2/8</a:t>
            </a:r>
            <a:r>
              <a:rPr kumimoji="1" lang="ja-JP" altLang="en-US" sz="1800" dirty="0">
                <a:latin typeface="+mn-ea"/>
              </a:rPr>
              <a:t>　近畿総合通信局　スマートシティシンポジウム</a:t>
            </a:r>
            <a:br>
              <a:rPr kumimoji="1" lang="en-US" altLang="ja-JP" sz="1800" dirty="0">
                <a:latin typeface="+mn-ea"/>
              </a:rPr>
            </a:br>
            <a:r>
              <a:rPr kumimoji="1" lang="ja-JP" altLang="en-US" sz="1800" dirty="0">
                <a:latin typeface="+mn-ea"/>
              </a:rPr>
              <a:t>　　　　　　　　　　⇒</a:t>
            </a:r>
            <a:r>
              <a:rPr kumimoji="1" lang="en-US" altLang="ja-JP" sz="1800" dirty="0" err="1">
                <a:latin typeface="+mn-ea"/>
              </a:rPr>
              <a:t>MaaS</a:t>
            </a:r>
            <a:r>
              <a:rPr kumimoji="1" lang="en-US" altLang="ja-JP" sz="1800" dirty="0">
                <a:latin typeface="+mn-ea"/>
              </a:rPr>
              <a:t> Meeting2022</a:t>
            </a:r>
            <a:r>
              <a:rPr kumimoji="1" lang="ja-JP" altLang="en-US" sz="1800" dirty="0">
                <a:latin typeface="+mn-ea"/>
              </a:rPr>
              <a:t>のスマートモビリティチャレンジシンポジウム</a:t>
            </a:r>
            <a:endParaRPr kumimoji="1" lang="en-US" altLang="ja-JP" sz="1800" dirty="0">
              <a:latin typeface="+mn-ea"/>
            </a:endParaRPr>
          </a:p>
        </p:txBody>
      </p:sp>
    </p:spTree>
    <p:extLst>
      <p:ext uri="{BB962C8B-B14F-4D97-AF65-F5344CB8AC3E}">
        <p14:creationId xmlns:p14="http://schemas.microsoft.com/office/powerpoint/2010/main" val="70801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3955FD3-A66C-4E0F-AF7D-005D08B0E754}"/>
              </a:ext>
            </a:extLst>
          </p:cNvPr>
          <p:cNvSpPr txBox="1"/>
          <p:nvPr/>
        </p:nvSpPr>
        <p:spPr>
          <a:xfrm>
            <a:off x="170288" y="677413"/>
            <a:ext cx="6093994" cy="1200329"/>
          </a:xfrm>
          <a:prstGeom prst="rect">
            <a:avLst/>
          </a:prstGeom>
          <a:noFill/>
        </p:spPr>
        <p:txBody>
          <a:bodyPr wrap="square">
            <a:spAutoFit/>
          </a:bodyPr>
          <a:lstStyle/>
          <a:p>
            <a:r>
              <a:rPr lang="ja-JP" altLang="en-US" dirty="0"/>
              <a:t>豊能スマートシティアプリ利用規約と個人情報保護</a:t>
            </a:r>
            <a:endParaRPr lang="en-US" altLang="ja-JP" dirty="0"/>
          </a:p>
          <a:p>
            <a:endParaRPr lang="en-US" altLang="ja-JP" dirty="0"/>
          </a:p>
          <a:p>
            <a:endParaRPr lang="en-US" altLang="ja-JP" dirty="0"/>
          </a:p>
          <a:p>
            <a:r>
              <a:rPr lang="en-US" altLang="ja-JP" dirty="0"/>
              <a:t>https://oz1.life/index.php/toyonoapp/</a:t>
            </a:r>
            <a:endParaRPr lang="ja-JP" altLang="en-US" dirty="0"/>
          </a:p>
        </p:txBody>
      </p:sp>
      <p:pic>
        <p:nvPicPr>
          <p:cNvPr id="7" name="図 6">
            <a:extLst>
              <a:ext uri="{FF2B5EF4-FFF2-40B4-BE49-F238E27FC236}">
                <a16:creationId xmlns:a16="http://schemas.microsoft.com/office/drawing/2014/main" id="{64AA83B0-C215-4D89-B944-CE1FB0456768}"/>
              </a:ext>
            </a:extLst>
          </p:cNvPr>
          <p:cNvPicPr>
            <a:picLocks noChangeAspect="1"/>
          </p:cNvPicPr>
          <p:nvPr/>
        </p:nvPicPr>
        <p:blipFill rotWithShape="1">
          <a:blip r:embed="rId2"/>
          <a:srcRect l="18356" t="14749" r="19275" b="6304"/>
          <a:stretch/>
        </p:blipFill>
        <p:spPr>
          <a:xfrm>
            <a:off x="4818316" y="1431758"/>
            <a:ext cx="7203396" cy="4901046"/>
          </a:xfrm>
          <a:prstGeom prst="rect">
            <a:avLst/>
          </a:prstGeom>
        </p:spPr>
      </p:pic>
      <p:sp>
        <p:nvSpPr>
          <p:cNvPr id="8" name="正方形/長方形 7">
            <a:extLst>
              <a:ext uri="{FF2B5EF4-FFF2-40B4-BE49-F238E27FC236}">
                <a16:creationId xmlns:a16="http://schemas.microsoft.com/office/drawing/2014/main" id="{829F8BB0-F592-46B3-BCA6-12C917D90525}"/>
              </a:ext>
            </a:extLst>
          </p:cNvPr>
          <p:cNvSpPr/>
          <p:nvPr/>
        </p:nvSpPr>
        <p:spPr>
          <a:xfrm>
            <a:off x="1361852" y="0"/>
            <a:ext cx="3710866"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dirty="0">
                <a:latin typeface="+mn-ea"/>
              </a:rPr>
              <a:t>利用規約と個人情報保護</a:t>
            </a:r>
            <a:endParaRPr kumimoji="1" lang="ja-JP" altLang="en-US" dirty="0"/>
          </a:p>
        </p:txBody>
      </p:sp>
    </p:spTree>
    <p:extLst>
      <p:ext uri="{BB962C8B-B14F-4D97-AF65-F5344CB8AC3E}">
        <p14:creationId xmlns:p14="http://schemas.microsoft.com/office/powerpoint/2010/main" val="297265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A3D1A06-2780-4A97-B8D6-C0FFA356AF72}"/>
              </a:ext>
            </a:extLst>
          </p:cNvPr>
          <p:cNvSpPr txBox="1"/>
          <p:nvPr/>
        </p:nvSpPr>
        <p:spPr>
          <a:xfrm>
            <a:off x="1545336" y="73152"/>
            <a:ext cx="2262158" cy="369332"/>
          </a:xfrm>
          <a:prstGeom prst="rect">
            <a:avLst/>
          </a:prstGeom>
          <a:noFill/>
        </p:spPr>
        <p:txBody>
          <a:bodyPr wrap="none" rtlCol="0">
            <a:spAutoFit/>
          </a:bodyPr>
          <a:lstStyle/>
          <a:p>
            <a:r>
              <a:rPr kumimoji="1" lang="ja-JP" altLang="en-US" dirty="0">
                <a:solidFill>
                  <a:schemeClr val="bg1"/>
                </a:solidFill>
              </a:rPr>
              <a:t>アンケート　１回目</a:t>
            </a:r>
          </a:p>
        </p:txBody>
      </p:sp>
      <p:sp>
        <p:nvSpPr>
          <p:cNvPr id="3" name="テキスト ボックス 2">
            <a:extLst>
              <a:ext uri="{FF2B5EF4-FFF2-40B4-BE49-F238E27FC236}">
                <a16:creationId xmlns:a16="http://schemas.microsoft.com/office/drawing/2014/main" id="{548A722A-5713-47B6-B65D-8CAE5281F182}"/>
              </a:ext>
            </a:extLst>
          </p:cNvPr>
          <p:cNvSpPr txBox="1"/>
          <p:nvPr/>
        </p:nvSpPr>
        <p:spPr>
          <a:xfrm>
            <a:off x="5337110" y="0"/>
            <a:ext cx="6490809" cy="830997"/>
          </a:xfrm>
          <a:prstGeom prst="rect">
            <a:avLst/>
          </a:prstGeom>
          <a:noFill/>
        </p:spPr>
        <p:txBody>
          <a:bodyPr wrap="square" rtlCol="0">
            <a:spAutoFit/>
          </a:bodyPr>
          <a:lstStyle/>
          <a:p>
            <a:r>
              <a:rPr kumimoji="1" lang="ja-JP" altLang="en-US" sz="2400" b="1" dirty="0">
                <a:solidFill>
                  <a:schemeClr val="bg1"/>
                </a:solidFill>
              </a:rPr>
              <a:t>登録者数：　</a:t>
            </a:r>
            <a:r>
              <a:rPr kumimoji="1" lang="en-US" altLang="ja-JP" sz="2400" b="1" dirty="0">
                <a:solidFill>
                  <a:schemeClr val="bg1"/>
                </a:solidFill>
              </a:rPr>
              <a:t>324</a:t>
            </a:r>
            <a:r>
              <a:rPr kumimoji="1" lang="ja-JP" altLang="en-US" sz="2400" b="1" dirty="0">
                <a:solidFill>
                  <a:schemeClr val="bg1"/>
                </a:solidFill>
              </a:rPr>
              <a:t>名　</a:t>
            </a:r>
            <a:r>
              <a:rPr kumimoji="1" lang="en-US" altLang="ja-JP" sz="2400" b="1" dirty="0">
                <a:solidFill>
                  <a:schemeClr val="bg1"/>
                </a:solidFill>
              </a:rPr>
              <a:t>/</a:t>
            </a:r>
            <a:r>
              <a:rPr kumimoji="1" lang="ja-JP" altLang="en-US" sz="2400" b="1" dirty="0">
                <a:solidFill>
                  <a:schemeClr val="bg1"/>
                </a:solidFill>
              </a:rPr>
              <a:t>　有効回答数：</a:t>
            </a:r>
            <a:r>
              <a:rPr kumimoji="1" lang="en-US" altLang="ja-JP" sz="2400" b="1" dirty="0">
                <a:solidFill>
                  <a:schemeClr val="bg1"/>
                </a:solidFill>
              </a:rPr>
              <a:t>179</a:t>
            </a:r>
            <a:r>
              <a:rPr kumimoji="1" lang="ja-JP" altLang="en-US" sz="2400" b="1" dirty="0">
                <a:solidFill>
                  <a:schemeClr val="bg1"/>
                </a:solidFill>
              </a:rPr>
              <a:t>名</a:t>
            </a:r>
            <a:endParaRPr kumimoji="1" lang="en-US" altLang="ja-JP" sz="2400" b="1" dirty="0">
              <a:solidFill>
                <a:schemeClr val="bg1"/>
              </a:solidFill>
            </a:endParaRPr>
          </a:p>
          <a:p>
            <a:endParaRPr kumimoji="1" lang="ja-JP" altLang="en-US" sz="2400" b="1" dirty="0">
              <a:solidFill>
                <a:schemeClr val="bg1"/>
              </a:solidFill>
            </a:endParaRPr>
          </a:p>
        </p:txBody>
      </p:sp>
      <p:graphicFrame>
        <p:nvGraphicFramePr>
          <p:cNvPr id="5" name="表 4">
            <a:extLst>
              <a:ext uri="{FF2B5EF4-FFF2-40B4-BE49-F238E27FC236}">
                <a16:creationId xmlns:a16="http://schemas.microsoft.com/office/drawing/2014/main" id="{184A7B5F-D2DB-4437-AD9C-13522C412C33}"/>
              </a:ext>
            </a:extLst>
          </p:cNvPr>
          <p:cNvGraphicFramePr>
            <a:graphicFrameLocks noGrp="1"/>
          </p:cNvGraphicFramePr>
          <p:nvPr>
            <p:extLst>
              <p:ext uri="{D42A27DB-BD31-4B8C-83A1-F6EECF244321}">
                <p14:modId xmlns:p14="http://schemas.microsoft.com/office/powerpoint/2010/main" val="1638986141"/>
              </p:ext>
            </p:extLst>
          </p:nvPr>
        </p:nvGraphicFramePr>
        <p:xfrm>
          <a:off x="364081" y="629768"/>
          <a:ext cx="11314548" cy="6117756"/>
        </p:xfrm>
        <a:graphic>
          <a:graphicData uri="http://schemas.openxmlformats.org/drawingml/2006/table">
            <a:tbl>
              <a:tblPr/>
              <a:tblGrid>
                <a:gridCol w="518747">
                  <a:extLst>
                    <a:ext uri="{9D8B030D-6E8A-4147-A177-3AD203B41FA5}">
                      <a16:colId xmlns:a16="http://schemas.microsoft.com/office/drawing/2014/main" val="3805316612"/>
                    </a:ext>
                  </a:extLst>
                </a:gridCol>
                <a:gridCol w="2965663">
                  <a:extLst>
                    <a:ext uri="{9D8B030D-6E8A-4147-A177-3AD203B41FA5}">
                      <a16:colId xmlns:a16="http://schemas.microsoft.com/office/drawing/2014/main" val="3282935705"/>
                    </a:ext>
                  </a:extLst>
                </a:gridCol>
                <a:gridCol w="3161415">
                  <a:extLst>
                    <a:ext uri="{9D8B030D-6E8A-4147-A177-3AD203B41FA5}">
                      <a16:colId xmlns:a16="http://schemas.microsoft.com/office/drawing/2014/main" val="180530239"/>
                    </a:ext>
                  </a:extLst>
                </a:gridCol>
                <a:gridCol w="518747">
                  <a:extLst>
                    <a:ext uri="{9D8B030D-6E8A-4147-A177-3AD203B41FA5}">
                      <a16:colId xmlns:a16="http://schemas.microsoft.com/office/drawing/2014/main" val="784641599"/>
                    </a:ext>
                  </a:extLst>
                </a:gridCol>
                <a:gridCol w="518747">
                  <a:extLst>
                    <a:ext uri="{9D8B030D-6E8A-4147-A177-3AD203B41FA5}">
                      <a16:colId xmlns:a16="http://schemas.microsoft.com/office/drawing/2014/main" val="3051030868"/>
                    </a:ext>
                  </a:extLst>
                </a:gridCol>
                <a:gridCol w="518747">
                  <a:extLst>
                    <a:ext uri="{9D8B030D-6E8A-4147-A177-3AD203B41FA5}">
                      <a16:colId xmlns:a16="http://schemas.microsoft.com/office/drawing/2014/main" val="3083499380"/>
                    </a:ext>
                  </a:extLst>
                </a:gridCol>
                <a:gridCol w="518747">
                  <a:extLst>
                    <a:ext uri="{9D8B030D-6E8A-4147-A177-3AD203B41FA5}">
                      <a16:colId xmlns:a16="http://schemas.microsoft.com/office/drawing/2014/main" val="2253923197"/>
                    </a:ext>
                  </a:extLst>
                </a:gridCol>
                <a:gridCol w="518747">
                  <a:extLst>
                    <a:ext uri="{9D8B030D-6E8A-4147-A177-3AD203B41FA5}">
                      <a16:colId xmlns:a16="http://schemas.microsoft.com/office/drawing/2014/main" val="3539312568"/>
                    </a:ext>
                  </a:extLst>
                </a:gridCol>
                <a:gridCol w="518747">
                  <a:extLst>
                    <a:ext uri="{9D8B030D-6E8A-4147-A177-3AD203B41FA5}">
                      <a16:colId xmlns:a16="http://schemas.microsoft.com/office/drawing/2014/main" val="288340308"/>
                    </a:ext>
                  </a:extLst>
                </a:gridCol>
                <a:gridCol w="518747">
                  <a:extLst>
                    <a:ext uri="{9D8B030D-6E8A-4147-A177-3AD203B41FA5}">
                      <a16:colId xmlns:a16="http://schemas.microsoft.com/office/drawing/2014/main" val="2333402482"/>
                    </a:ext>
                  </a:extLst>
                </a:gridCol>
                <a:gridCol w="518747">
                  <a:extLst>
                    <a:ext uri="{9D8B030D-6E8A-4147-A177-3AD203B41FA5}">
                      <a16:colId xmlns:a16="http://schemas.microsoft.com/office/drawing/2014/main" val="2482613051"/>
                    </a:ext>
                  </a:extLst>
                </a:gridCol>
                <a:gridCol w="518747">
                  <a:extLst>
                    <a:ext uri="{9D8B030D-6E8A-4147-A177-3AD203B41FA5}">
                      <a16:colId xmlns:a16="http://schemas.microsoft.com/office/drawing/2014/main" val="1212052374"/>
                    </a:ext>
                  </a:extLst>
                </a:gridCol>
              </a:tblGrid>
              <a:tr h="136136">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未回答</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389787"/>
                  </a:ext>
                </a:extLst>
              </a:tr>
              <a:tr h="272272">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回答①</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あなたの性別は？</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男性</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女性</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69</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86</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564655"/>
                  </a:ext>
                </a:extLst>
              </a:tr>
              <a:tr h="1089089">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回答②</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あなたの年齢は？</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1.20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歳未満</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2.20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歳代</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3.30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歳代</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4.40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歳代</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5.50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歳代</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6.60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歳代</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7.70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歳以上</a:t>
                      </a:r>
                      <a:b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8.80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歳以上</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13</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22</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22</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29</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dirty="0">
                          <a:solidFill>
                            <a:srgbClr val="FF0000"/>
                          </a:solidFill>
                          <a:effectLst/>
                          <a:latin typeface="游ゴシック" panose="020B0400000000000000" pitchFamily="50" charset="-128"/>
                          <a:ea typeface="游ゴシック" panose="020B0400000000000000" pitchFamily="50" charset="-128"/>
                        </a:rPr>
                        <a:t>51</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865461"/>
                  </a:ext>
                </a:extLst>
              </a:tr>
              <a:tr h="816817">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回答③</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あなたの家族構成は？</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人</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2.2</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人</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3.3</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人</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4.4</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人</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5.5</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人</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6.6</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人以上</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21</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dirty="0">
                          <a:solidFill>
                            <a:srgbClr val="FF0000"/>
                          </a:solidFill>
                          <a:effectLst/>
                          <a:latin typeface="游ゴシック" panose="020B0400000000000000" pitchFamily="50" charset="-128"/>
                          <a:ea typeface="游ゴシック" panose="020B0400000000000000" pitchFamily="50" charset="-128"/>
                        </a:rPr>
                        <a:t>82</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32</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915548"/>
                  </a:ext>
                </a:extLst>
              </a:tr>
              <a:tr h="1497497">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回答④</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スマートシティで一番注力して欲しい支援サービスは？</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見守り</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 </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ヘルスケア</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医療</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子育て</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買物</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５</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観光</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６</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キャッシュレス</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７</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交通・移動</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８</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環境整備</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９</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行政手続き</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１０</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防災</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地域交流</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23</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47</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12</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36</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34</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254835"/>
                  </a:ext>
                </a:extLst>
              </a:tr>
              <a:tr h="1633632">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回答⑤</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スマートシティで次に注力して欲しい支援サービスは？</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見守り</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ヘルスケア</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医療</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子育て</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買物</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５</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デジタル教育</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６</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観光</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７</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キャッシュレス</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８</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交通・移動</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９</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環境整備</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１０</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行政手続き</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防災</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地域交流</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43</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19</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27</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54</a:t>
                      </a:r>
                    </a:p>
                  </a:txBody>
                  <a:tcPr marL="3626" marR="3626" marT="3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033398"/>
                  </a:ext>
                </a:extLst>
              </a:tr>
            </a:tbl>
          </a:graphicData>
        </a:graphic>
      </p:graphicFrame>
    </p:spTree>
    <p:extLst>
      <p:ext uri="{BB962C8B-B14F-4D97-AF65-F5344CB8AC3E}">
        <p14:creationId xmlns:p14="http://schemas.microsoft.com/office/powerpoint/2010/main" val="4143731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D99C7C02-9C56-49CE-A782-1D5734E8D6C3}"/>
              </a:ext>
            </a:extLst>
          </p:cNvPr>
          <p:cNvGraphicFramePr>
            <a:graphicFrameLocks noGrp="1"/>
          </p:cNvGraphicFramePr>
          <p:nvPr>
            <p:extLst>
              <p:ext uri="{D42A27DB-BD31-4B8C-83A1-F6EECF244321}">
                <p14:modId xmlns:p14="http://schemas.microsoft.com/office/powerpoint/2010/main" val="4283368873"/>
              </p:ext>
            </p:extLst>
          </p:nvPr>
        </p:nvGraphicFramePr>
        <p:xfrm>
          <a:off x="149289" y="578498"/>
          <a:ext cx="11784565" cy="5952930"/>
        </p:xfrm>
        <a:graphic>
          <a:graphicData uri="http://schemas.openxmlformats.org/drawingml/2006/table">
            <a:tbl>
              <a:tblPr/>
              <a:tblGrid>
                <a:gridCol w="540296">
                  <a:extLst>
                    <a:ext uri="{9D8B030D-6E8A-4147-A177-3AD203B41FA5}">
                      <a16:colId xmlns:a16="http://schemas.microsoft.com/office/drawing/2014/main" val="2143261356"/>
                    </a:ext>
                  </a:extLst>
                </a:gridCol>
                <a:gridCol w="3088860">
                  <a:extLst>
                    <a:ext uri="{9D8B030D-6E8A-4147-A177-3AD203B41FA5}">
                      <a16:colId xmlns:a16="http://schemas.microsoft.com/office/drawing/2014/main" val="2715136539"/>
                    </a:ext>
                  </a:extLst>
                </a:gridCol>
                <a:gridCol w="3292745">
                  <a:extLst>
                    <a:ext uri="{9D8B030D-6E8A-4147-A177-3AD203B41FA5}">
                      <a16:colId xmlns:a16="http://schemas.microsoft.com/office/drawing/2014/main" val="706225446"/>
                    </a:ext>
                  </a:extLst>
                </a:gridCol>
                <a:gridCol w="540296">
                  <a:extLst>
                    <a:ext uri="{9D8B030D-6E8A-4147-A177-3AD203B41FA5}">
                      <a16:colId xmlns:a16="http://schemas.microsoft.com/office/drawing/2014/main" val="2776493591"/>
                    </a:ext>
                  </a:extLst>
                </a:gridCol>
                <a:gridCol w="540296">
                  <a:extLst>
                    <a:ext uri="{9D8B030D-6E8A-4147-A177-3AD203B41FA5}">
                      <a16:colId xmlns:a16="http://schemas.microsoft.com/office/drawing/2014/main" val="4192110270"/>
                    </a:ext>
                  </a:extLst>
                </a:gridCol>
                <a:gridCol w="540296">
                  <a:extLst>
                    <a:ext uri="{9D8B030D-6E8A-4147-A177-3AD203B41FA5}">
                      <a16:colId xmlns:a16="http://schemas.microsoft.com/office/drawing/2014/main" val="3908374586"/>
                    </a:ext>
                  </a:extLst>
                </a:gridCol>
                <a:gridCol w="540296">
                  <a:extLst>
                    <a:ext uri="{9D8B030D-6E8A-4147-A177-3AD203B41FA5}">
                      <a16:colId xmlns:a16="http://schemas.microsoft.com/office/drawing/2014/main" val="3174678451"/>
                    </a:ext>
                  </a:extLst>
                </a:gridCol>
                <a:gridCol w="540296">
                  <a:extLst>
                    <a:ext uri="{9D8B030D-6E8A-4147-A177-3AD203B41FA5}">
                      <a16:colId xmlns:a16="http://schemas.microsoft.com/office/drawing/2014/main" val="667736885"/>
                    </a:ext>
                  </a:extLst>
                </a:gridCol>
                <a:gridCol w="540296">
                  <a:extLst>
                    <a:ext uri="{9D8B030D-6E8A-4147-A177-3AD203B41FA5}">
                      <a16:colId xmlns:a16="http://schemas.microsoft.com/office/drawing/2014/main" val="2022186342"/>
                    </a:ext>
                  </a:extLst>
                </a:gridCol>
                <a:gridCol w="540296">
                  <a:extLst>
                    <a:ext uri="{9D8B030D-6E8A-4147-A177-3AD203B41FA5}">
                      <a16:colId xmlns:a16="http://schemas.microsoft.com/office/drawing/2014/main" val="2988978324"/>
                    </a:ext>
                  </a:extLst>
                </a:gridCol>
                <a:gridCol w="540296">
                  <a:extLst>
                    <a:ext uri="{9D8B030D-6E8A-4147-A177-3AD203B41FA5}">
                      <a16:colId xmlns:a16="http://schemas.microsoft.com/office/drawing/2014/main" val="142429724"/>
                    </a:ext>
                  </a:extLst>
                </a:gridCol>
                <a:gridCol w="540296">
                  <a:extLst>
                    <a:ext uri="{9D8B030D-6E8A-4147-A177-3AD203B41FA5}">
                      <a16:colId xmlns:a16="http://schemas.microsoft.com/office/drawing/2014/main" val="1599287113"/>
                    </a:ext>
                  </a:extLst>
                </a:gridCol>
              </a:tblGrid>
              <a:tr h="637814">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回答⑥</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サービスを受ける上で使いたい装置はなんですか？</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電話</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スマートフォン</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.TV</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25</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126</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45516"/>
                  </a:ext>
                </a:extLst>
              </a:tr>
              <a:tr h="850418">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回答⑦</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スマートシティサービスへの参加はされたいですか？</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イベントがあれば参加したい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一緒に手伝いたい街づくりを</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したい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特に無し</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93</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31</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396653"/>
                  </a:ext>
                </a:extLst>
              </a:tr>
              <a:tr h="637814">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回答⑧</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令和</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年</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月からリビングラボを活用し</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て、未就学児の子育て支援スペースが</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開業しますが、ご使用されたいですか？</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使いたい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使いたくない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分からない</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31</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46</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86</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2219581"/>
                  </a:ext>
                </a:extLst>
              </a:tr>
              <a:tr h="637814">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回答⑨</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リビングラボでは、子供も考えて楽しめる北欧の知育玩具を導入しますが、ご使用されたいですか？</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使いたい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使いたくない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分からない</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48</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82</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338381"/>
                  </a:ext>
                </a:extLst>
              </a:tr>
              <a:tr h="637814">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回答⑩</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リビングラボで親同士の交流もできる喫茶スペースやイベントを検討しておりますが、ご使用されたいですか？</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使いたい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使いたくない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分からない</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65</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72</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902139"/>
                  </a:ext>
                </a:extLst>
              </a:tr>
              <a:tr h="637814">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回答⑪</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自分の生活に合わせた行政サービスは知りたいですか？</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知りたい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必要ない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分からない</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128</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31</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844118"/>
                  </a:ext>
                </a:extLst>
              </a:tr>
              <a:tr h="637814">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回答⑫</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行政手続きをオンラインで行いたいですか？</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使いたい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使いたくない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分からない</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32</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304557"/>
                  </a:ext>
                </a:extLst>
              </a:tr>
              <a:tr h="637814">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回答⑬</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病気や体調が優れないときに相談できる相手が欲しいですか？</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欲しい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欲しくない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分からない</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107</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28</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33</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496248"/>
                  </a:ext>
                </a:extLst>
              </a:tr>
              <a:tr h="637814">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回答⑭</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インターネットで予約して顔を見ながら保健師が健康相談に乗ってくれるサービスはご使用されたいですか？</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使いたい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使いたくない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分からない</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95</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31</a:t>
                      </a:r>
                    </a:p>
                  </a:txBody>
                  <a:tcPr marL="5180" marR="5180" marT="5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738755"/>
                  </a:ext>
                </a:extLst>
              </a:tr>
            </a:tbl>
          </a:graphicData>
        </a:graphic>
      </p:graphicFrame>
    </p:spTree>
    <p:extLst>
      <p:ext uri="{BB962C8B-B14F-4D97-AF65-F5344CB8AC3E}">
        <p14:creationId xmlns:p14="http://schemas.microsoft.com/office/powerpoint/2010/main" val="340164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C4B046F-474B-4B5B-A4FB-CC186543617F}"/>
              </a:ext>
            </a:extLst>
          </p:cNvPr>
          <p:cNvGraphicFramePr>
            <a:graphicFrameLocks noGrp="1"/>
          </p:cNvGraphicFramePr>
          <p:nvPr>
            <p:extLst>
              <p:ext uri="{D42A27DB-BD31-4B8C-83A1-F6EECF244321}">
                <p14:modId xmlns:p14="http://schemas.microsoft.com/office/powerpoint/2010/main" val="831548975"/>
              </p:ext>
            </p:extLst>
          </p:nvPr>
        </p:nvGraphicFramePr>
        <p:xfrm>
          <a:off x="149291" y="569167"/>
          <a:ext cx="11840547" cy="6186195"/>
        </p:xfrm>
        <a:graphic>
          <a:graphicData uri="http://schemas.openxmlformats.org/drawingml/2006/table">
            <a:tbl>
              <a:tblPr/>
              <a:tblGrid>
                <a:gridCol w="542862">
                  <a:extLst>
                    <a:ext uri="{9D8B030D-6E8A-4147-A177-3AD203B41FA5}">
                      <a16:colId xmlns:a16="http://schemas.microsoft.com/office/drawing/2014/main" val="2689117105"/>
                    </a:ext>
                  </a:extLst>
                </a:gridCol>
                <a:gridCol w="3103536">
                  <a:extLst>
                    <a:ext uri="{9D8B030D-6E8A-4147-A177-3AD203B41FA5}">
                      <a16:colId xmlns:a16="http://schemas.microsoft.com/office/drawing/2014/main" val="4268521480"/>
                    </a:ext>
                  </a:extLst>
                </a:gridCol>
                <a:gridCol w="3308391">
                  <a:extLst>
                    <a:ext uri="{9D8B030D-6E8A-4147-A177-3AD203B41FA5}">
                      <a16:colId xmlns:a16="http://schemas.microsoft.com/office/drawing/2014/main" val="1692344842"/>
                    </a:ext>
                  </a:extLst>
                </a:gridCol>
                <a:gridCol w="542862">
                  <a:extLst>
                    <a:ext uri="{9D8B030D-6E8A-4147-A177-3AD203B41FA5}">
                      <a16:colId xmlns:a16="http://schemas.microsoft.com/office/drawing/2014/main" val="920685683"/>
                    </a:ext>
                  </a:extLst>
                </a:gridCol>
                <a:gridCol w="542862">
                  <a:extLst>
                    <a:ext uri="{9D8B030D-6E8A-4147-A177-3AD203B41FA5}">
                      <a16:colId xmlns:a16="http://schemas.microsoft.com/office/drawing/2014/main" val="3964897596"/>
                    </a:ext>
                  </a:extLst>
                </a:gridCol>
                <a:gridCol w="542862">
                  <a:extLst>
                    <a:ext uri="{9D8B030D-6E8A-4147-A177-3AD203B41FA5}">
                      <a16:colId xmlns:a16="http://schemas.microsoft.com/office/drawing/2014/main" val="1492309126"/>
                    </a:ext>
                  </a:extLst>
                </a:gridCol>
                <a:gridCol w="542862">
                  <a:extLst>
                    <a:ext uri="{9D8B030D-6E8A-4147-A177-3AD203B41FA5}">
                      <a16:colId xmlns:a16="http://schemas.microsoft.com/office/drawing/2014/main" val="896911430"/>
                    </a:ext>
                  </a:extLst>
                </a:gridCol>
                <a:gridCol w="542862">
                  <a:extLst>
                    <a:ext uri="{9D8B030D-6E8A-4147-A177-3AD203B41FA5}">
                      <a16:colId xmlns:a16="http://schemas.microsoft.com/office/drawing/2014/main" val="2871833060"/>
                    </a:ext>
                  </a:extLst>
                </a:gridCol>
                <a:gridCol w="542862">
                  <a:extLst>
                    <a:ext uri="{9D8B030D-6E8A-4147-A177-3AD203B41FA5}">
                      <a16:colId xmlns:a16="http://schemas.microsoft.com/office/drawing/2014/main" val="2989807466"/>
                    </a:ext>
                  </a:extLst>
                </a:gridCol>
                <a:gridCol w="542862">
                  <a:extLst>
                    <a:ext uri="{9D8B030D-6E8A-4147-A177-3AD203B41FA5}">
                      <a16:colId xmlns:a16="http://schemas.microsoft.com/office/drawing/2014/main" val="1485454612"/>
                    </a:ext>
                  </a:extLst>
                </a:gridCol>
                <a:gridCol w="542862">
                  <a:extLst>
                    <a:ext uri="{9D8B030D-6E8A-4147-A177-3AD203B41FA5}">
                      <a16:colId xmlns:a16="http://schemas.microsoft.com/office/drawing/2014/main" val="636077897"/>
                    </a:ext>
                  </a:extLst>
                </a:gridCol>
                <a:gridCol w="542862">
                  <a:extLst>
                    <a:ext uri="{9D8B030D-6E8A-4147-A177-3AD203B41FA5}">
                      <a16:colId xmlns:a16="http://schemas.microsoft.com/office/drawing/2014/main" val="2427468284"/>
                    </a:ext>
                  </a:extLst>
                </a:gridCol>
              </a:tblGrid>
              <a:tr h="479550">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回答⑮</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慢性疾患にならないための健康相談</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ヘルスケアサービスはご使用されたいですか？</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使いたい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使いたくない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分からない</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104</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007063"/>
                  </a:ext>
                </a:extLst>
              </a:tr>
              <a:tr h="639401">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回答⑯</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防犯カメラ、</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IC</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タグ、ウェアラブルを活用した見守りサービスはどちらをご使用されたいですか？</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カメラ</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.IC</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タグ</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ウェアラブル</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利用したくない</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65</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31</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42</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26</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51121"/>
                  </a:ext>
                </a:extLst>
              </a:tr>
              <a:tr h="1598500">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回答⑰</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あなたが食品や日常用品主に購入するのはどちらですか？</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イズミヤ光風台店</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コープ新光風台店</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阪急オアシス　ときわ台店</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近くのコンビニエンスストア</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５</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郊外のショッピングセンター</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（箕面・川西等）</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６</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生協・阪急キッチンエールなどの</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宅配</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７</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ネット通販</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８</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その他</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42</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42</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33</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46292"/>
                  </a:ext>
                </a:extLst>
              </a:tr>
              <a:tr h="1230845">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回答⑱</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333333"/>
                          </a:solidFill>
                          <a:effectLst/>
                          <a:latin typeface="ＭＳ ゴシック" panose="020B0609070205080204" pitchFamily="49" charset="-128"/>
                          <a:ea typeface="ＭＳ ゴシック" panose="020B0609070205080204" pitchFamily="49" charset="-128"/>
                        </a:rPr>
                        <a:t>あなたが通勤・通学・買い物以外で</a:t>
                      </a:r>
                      <a:br>
                        <a:rPr lang="ja-JP" altLang="en-US" sz="1000" b="0" i="0" u="none" strike="noStrike">
                          <a:solidFill>
                            <a:srgbClr val="333333"/>
                          </a:solidFill>
                          <a:effectLst/>
                          <a:latin typeface="NotoSansJP-Regular"/>
                          <a:ea typeface="游ゴシック" panose="020B0400000000000000" pitchFamily="50" charset="-128"/>
                        </a:rPr>
                      </a:br>
                      <a:r>
                        <a:rPr lang="ja-JP" altLang="en-US" sz="1000" b="0" i="0" u="none" strike="noStrike">
                          <a:solidFill>
                            <a:srgbClr val="333333"/>
                          </a:solidFill>
                          <a:effectLst/>
                          <a:latin typeface="游ゴシック" panose="020B0400000000000000" pitchFamily="50" charset="-128"/>
                          <a:ea typeface="游ゴシック" panose="020B0400000000000000" pitchFamily="50" charset="-128"/>
                        </a:rPr>
                        <a:t>外出する主な目的は何ですか？</a:t>
                      </a:r>
                      <a:endParaRPr lang="ja-JP" altLang="en-US" sz="1000" b="0" i="0" u="none" strike="noStrike">
                        <a:solidFill>
                          <a:srgbClr val="333333"/>
                        </a:solidFill>
                        <a:effectLst/>
                        <a:latin typeface="NotoSansJP-Regular"/>
                        <a:ea typeface="游ゴシック" panose="020B0400000000000000" pitchFamily="50" charset="-128"/>
                      </a:endParaRP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333333"/>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333333"/>
                          </a:solidFill>
                          <a:effectLst/>
                          <a:latin typeface="NotoSansJP-Regular"/>
                          <a:ea typeface="游ゴシック" panose="020B0400000000000000" pitchFamily="50" charset="-128"/>
                        </a:rPr>
                        <a:t>.</a:t>
                      </a:r>
                      <a:r>
                        <a:rPr lang="ja-JP" altLang="en-US" sz="1000" b="0" i="0" u="none" strike="noStrike">
                          <a:solidFill>
                            <a:srgbClr val="333333"/>
                          </a:solidFill>
                          <a:effectLst/>
                          <a:latin typeface="游ゴシック" panose="020B0400000000000000" pitchFamily="50" charset="-128"/>
                          <a:ea typeface="游ゴシック" panose="020B0400000000000000" pitchFamily="50" charset="-128"/>
                        </a:rPr>
                        <a:t>散歩</a:t>
                      </a:r>
                      <a:br>
                        <a:rPr lang="ja-JP" altLang="en-US" sz="1000" b="0" i="0" u="none" strike="noStrike">
                          <a:solidFill>
                            <a:srgbClr val="333333"/>
                          </a:solidFill>
                          <a:effectLst/>
                          <a:latin typeface="NotoSansJP-Regular"/>
                          <a:ea typeface="游ゴシック" panose="020B0400000000000000" pitchFamily="50" charset="-128"/>
                        </a:rPr>
                      </a:br>
                      <a:r>
                        <a:rPr lang="ja-JP" altLang="en-US" sz="1000" b="0" i="0" u="none" strike="noStrike">
                          <a:solidFill>
                            <a:srgbClr val="333333"/>
                          </a:solidFill>
                          <a:effectLst/>
                          <a:latin typeface="游ゴシック" panose="020B0400000000000000" pitchFamily="50" charset="-128"/>
                          <a:ea typeface="游ゴシック" panose="020B0400000000000000" pitchFamily="50" charset="-128"/>
                        </a:rPr>
                        <a:t>（無目的・健康維持のため</a:t>
                      </a:r>
                      <a:r>
                        <a:rPr lang="en-US" altLang="ja-JP" sz="1000" b="0" i="0" u="none" strike="noStrike">
                          <a:solidFill>
                            <a:srgbClr val="333333"/>
                          </a:solidFill>
                          <a:effectLst/>
                          <a:latin typeface="NotoSansJP-Regular"/>
                          <a:ea typeface="游ゴシック" panose="020B0400000000000000" pitchFamily="50" charset="-128"/>
                        </a:rPr>
                        <a:t>)</a:t>
                      </a:r>
                      <a:br>
                        <a:rPr lang="en-US" altLang="ja-JP" sz="1000" b="0" i="0" u="none" strike="noStrike">
                          <a:solidFill>
                            <a:srgbClr val="333333"/>
                          </a:solidFill>
                          <a:effectLst/>
                          <a:latin typeface="NotoSansJP-Regular"/>
                          <a:ea typeface="游ゴシック" panose="020B0400000000000000" pitchFamily="50" charset="-128"/>
                        </a:rPr>
                      </a:br>
                      <a:r>
                        <a:rPr lang="ja-JP" altLang="en-US" sz="1000" b="0" i="0" u="none" strike="noStrike">
                          <a:solidFill>
                            <a:srgbClr val="333333"/>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333333"/>
                          </a:solidFill>
                          <a:effectLst/>
                          <a:latin typeface="NotoSansJP-Regular"/>
                          <a:ea typeface="游ゴシック" panose="020B0400000000000000" pitchFamily="50" charset="-128"/>
                        </a:rPr>
                        <a:t>.</a:t>
                      </a:r>
                      <a:r>
                        <a:rPr lang="ja-JP" altLang="en-US" sz="1000" b="0" i="0" u="none" strike="noStrike">
                          <a:solidFill>
                            <a:srgbClr val="333333"/>
                          </a:solidFill>
                          <a:effectLst/>
                          <a:latin typeface="游ゴシック" panose="020B0400000000000000" pitchFamily="50" charset="-128"/>
                          <a:ea typeface="游ゴシック" panose="020B0400000000000000" pitchFamily="50" charset="-128"/>
                        </a:rPr>
                        <a:t>スポーツ</a:t>
                      </a:r>
                      <a:br>
                        <a:rPr lang="ja-JP" altLang="en-US" sz="1000" b="0" i="0" u="none" strike="noStrike">
                          <a:solidFill>
                            <a:srgbClr val="333333"/>
                          </a:solidFill>
                          <a:effectLst/>
                          <a:latin typeface="NotoSansJP-Regular"/>
                          <a:ea typeface="游ゴシック" panose="020B0400000000000000" pitchFamily="50" charset="-128"/>
                        </a:rPr>
                      </a:br>
                      <a:r>
                        <a:rPr lang="ja-JP" altLang="en-US" sz="1000" b="0" i="0" u="none" strike="noStrike">
                          <a:solidFill>
                            <a:srgbClr val="333333"/>
                          </a:solidFill>
                          <a:effectLst/>
                          <a:latin typeface="游ゴシック" panose="020B0400000000000000" pitchFamily="50" charset="-128"/>
                          <a:ea typeface="游ゴシック" panose="020B0400000000000000" pitchFamily="50" charset="-128"/>
                        </a:rPr>
                        <a:t>（ジョギングやテニスなど）</a:t>
                      </a:r>
                      <a:br>
                        <a:rPr lang="ja-JP" altLang="en-US" sz="1000" b="0" i="0" u="none" strike="noStrike">
                          <a:solidFill>
                            <a:srgbClr val="333333"/>
                          </a:solidFill>
                          <a:effectLst/>
                          <a:latin typeface="NotoSansJP-Regular"/>
                          <a:ea typeface="游ゴシック" panose="020B0400000000000000" pitchFamily="50" charset="-128"/>
                        </a:rPr>
                      </a:br>
                      <a:r>
                        <a:rPr lang="ja-JP" altLang="en-US" sz="1000" b="0" i="0" u="none" strike="noStrike">
                          <a:solidFill>
                            <a:srgbClr val="333333"/>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333333"/>
                          </a:solidFill>
                          <a:effectLst/>
                          <a:latin typeface="NotoSansJP-Regular"/>
                          <a:ea typeface="游ゴシック" panose="020B0400000000000000" pitchFamily="50" charset="-128"/>
                        </a:rPr>
                        <a:t>.</a:t>
                      </a:r>
                      <a:r>
                        <a:rPr lang="ja-JP" altLang="en-US" sz="1000" b="0" i="0" u="none" strike="noStrike">
                          <a:solidFill>
                            <a:srgbClr val="333333"/>
                          </a:solidFill>
                          <a:effectLst/>
                          <a:latin typeface="游ゴシック" panose="020B0400000000000000" pitchFamily="50" charset="-128"/>
                          <a:ea typeface="游ゴシック" panose="020B0400000000000000" pitchFamily="50" charset="-128"/>
                        </a:rPr>
                        <a:t>文化</a:t>
                      </a:r>
                      <a:br>
                        <a:rPr lang="ja-JP" altLang="en-US" sz="1000" b="0" i="0" u="none" strike="noStrike">
                          <a:solidFill>
                            <a:srgbClr val="333333"/>
                          </a:solidFill>
                          <a:effectLst/>
                          <a:latin typeface="NotoSansJP-Regular"/>
                          <a:ea typeface="游ゴシック" panose="020B0400000000000000" pitchFamily="50" charset="-128"/>
                        </a:rPr>
                      </a:br>
                      <a:r>
                        <a:rPr lang="ja-JP" altLang="en-US" sz="1000" b="0" i="0" u="none" strike="noStrike">
                          <a:solidFill>
                            <a:srgbClr val="333333"/>
                          </a:solidFill>
                          <a:effectLst/>
                          <a:latin typeface="游ゴシック" panose="020B0400000000000000" pitchFamily="50" charset="-128"/>
                          <a:ea typeface="游ゴシック" panose="020B0400000000000000" pitchFamily="50" charset="-128"/>
                        </a:rPr>
                        <a:t>（教室や音楽鑑賞）</a:t>
                      </a:r>
                      <a:br>
                        <a:rPr lang="ja-JP" altLang="en-US" sz="1000" b="0" i="0" u="none" strike="noStrike">
                          <a:solidFill>
                            <a:srgbClr val="333333"/>
                          </a:solidFill>
                          <a:effectLst/>
                          <a:latin typeface="NotoSansJP-Regular"/>
                          <a:ea typeface="游ゴシック" panose="020B0400000000000000" pitchFamily="50" charset="-128"/>
                        </a:rPr>
                      </a:br>
                      <a:r>
                        <a:rPr lang="ja-JP" altLang="en-US" sz="1000" b="0" i="0" u="none" strike="noStrike">
                          <a:solidFill>
                            <a:srgbClr val="333333"/>
                          </a:solidFill>
                          <a:effectLst/>
                          <a:latin typeface="游ゴシック" panose="020B0400000000000000" pitchFamily="50" charset="-128"/>
                          <a:ea typeface="游ゴシック" panose="020B0400000000000000" pitchFamily="50" charset="-128"/>
                        </a:rPr>
                        <a:t>４</a:t>
                      </a:r>
                      <a:r>
                        <a:rPr lang="en-US" altLang="ja-JP" sz="1000" b="0" i="0" u="none" strike="noStrike">
                          <a:solidFill>
                            <a:srgbClr val="333333"/>
                          </a:solidFill>
                          <a:effectLst/>
                          <a:latin typeface="NotoSansJP-Regular"/>
                          <a:ea typeface="游ゴシック" panose="020B0400000000000000" pitchFamily="50" charset="-128"/>
                        </a:rPr>
                        <a:t>.</a:t>
                      </a:r>
                      <a:r>
                        <a:rPr lang="ja-JP" altLang="en-US" sz="1000" b="0" i="0" u="none" strike="noStrike">
                          <a:solidFill>
                            <a:srgbClr val="333333"/>
                          </a:solidFill>
                          <a:effectLst/>
                          <a:latin typeface="游ゴシック" panose="020B0400000000000000" pitchFamily="50" charset="-128"/>
                          <a:ea typeface="游ゴシック" panose="020B0400000000000000" pitchFamily="50" charset="-128"/>
                        </a:rPr>
                        <a:t>飲食、通院、その他</a:t>
                      </a:r>
                      <a:endParaRPr lang="ja-JP" altLang="en-US" sz="1000" b="0" i="0" u="none" strike="noStrike">
                        <a:solidFill>
                          <a:srgbClr val="333333"/>
                        </a:solidFill>
                        <a:effectLst/>
                        <a:latin typeface="NotoSansJP-Regular"/>
                        <a:ea typeface="游ゴシック" panose="020B0400000000000000" pitchFamily="50" charset="-128"/>
                      </a:endParaRP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64</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41</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241225"/>
                  </a:ext>
                </a:extLst>
              </a:tr>
              <a:tr h="799249">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回答⑲</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外出の機会増加・楽しみのためにキッチンカー（調理済の料理を出す車）の出店を検討していますが、ご利用されたいですか？</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ぜひ利用したい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利用したい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どちらでもない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あまり利用したくない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５</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利用したくない</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61</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21</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678861"/>
                  </a:ext>
                </a:extLst>
              </a:tr>
              <a:tr h="799249">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回答⑳</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キッチンカー「あまり利用したくない」「利用したくない」とお答えの方のみ回答ください</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好みの味か食べるまで</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わからないから</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衛生面に不安があるから</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場所に行くのが面倒だから</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４</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その他（自由記入）</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91</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150783"/>
                  </a:ext>
                </a:extLst>
              </a:tr>
              <a:tr h="639401">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回答㉑</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あなたは、子どもの安全や防犯・防災情報、各施設のイベント情報などをお伝えする「とよのたんぽぽメール」をご存じですか？</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１</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知っており、メール登録している</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２</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知っているが、メール登録まで</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行っていない</a:t>
                      </a:r>
                      <a:b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３</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知らない</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72</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30</a:t>
                      </a:r>
                    </a:p>
                  </a:txBody>
                  <a:tcPr marL="3748" marR="3748" marT="3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197314"/>
                  </a:ext>
                </a:extLst>
              </a:tr>
            </a:tbl>
          </a:graphicData>
        </a:graphic>
      </p:graphicFrame>
    </p:spTree>
    <p:extLst>
      <p:ext uri="{BB962C8B-B14F-4D97-AF65-F5344CB8AC3E}">
        <p14:creationId xmlns:p14="http://schemas.microsoft.com/office/powerpoint/2010/main" val="55615751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BIZ UDゴシック"/>
        <a:ea typeface="BIZ UDゴシック"/>
        <a:cs typeface=""/>
      </a:majorFont>
      <a:minorFont>
        <a:latin typeface="BIZ UD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942825"/>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BIZ UDゴシック"/>
        <a:ea typeface="BIZ UDゴシック"/>
        <a:cs typeface=""/>
      </a:majorFont>
      <a:minorFont>
        <a:latin typeface="BIZ UD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3469</Words>
  <Application>Microsoft Office PowerPoint</Application>
  <PresentationFormat>ワイド画面</PresentationFormat>
  <Paragraphs>598</Paragraphs>
  <Slides>25</Slides>
  <Notes>0</Notes>
  <HiddenSlides>0</HiddenSlides>
  <MMClips>0</MMClips>
  <ScaleCrop>false</ScaleCrop>
  <HeadingPairs>
    <vt:vector size="4" baseType="variant">
      <vt:variant>
        <vt:lpstr>テーマ</vt:lpstr>
      </vt:variant>
      <vt:variant>
        <vt:i4>4</vt:i4>
      </vt:variant>
      <vt:variant>
        <vt:lpstr>スライド タイトル</vt:lpstr>
      </vt:variant>
      <vt:variant>
        <vt:i4>25</vt:i4>
      </vt:variant>
    </vt:vector>
  </HeadingPairs>
  <TitlesOfParts>
    <vt:vector size="29" baseType="lpstr">
      <vt:lpstr>デザインの設定</vt:lpstr>
      <vt:lpstr>1_デザインの設定</vt:lpstr>
      <vt:lpstr>2_デザインの設定</vt:lpstr>
      <vt:lpstr>3_デザインの設定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817</cp:revision>
  <dcterms:created xsi:type="dcterms:W3CDTF">2020-10-01T23:40:24Z</dcterms:created>
  <dcterms:modified xsi:type="dcterms:W3CDTF">2022-01-14T01:51:16Z</dcterms:modified>
</cp:coreProperties>
</file>